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21" r:id="rId1"/>
  </p:sldMasterIdLst>
  <p:notesMasterIdLst>
    <p:notesMasterId r:id="rId27"/>
  </p:notesMasterIdLst>
  <p:sldIdLst>
    <p:sldId id="256" r:id="rId2"/>
    <p:sldId id="281" r:id="rId3"/>
    <p:sldId id="273" r:id="rId4"/>
    <p:sldId id="257" r:id="rId5"/>
    <p:sldId id="259" r:id="rId6"/>
    <p:sldId id="284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8" r:id="rId15"/>
    <p:sldId id="267" r:id="rId16"/>
    <p:sldId id="271" r:id="rId17"/>
    <p:sldId id="277" r:id="rId18"/>
    <p:sldId id="278" r:id="rId19"/>
    <p:sldId id="270" r:id="rId20"/>
    <p:sldId id="274" r:id="rId21"/>
    <p:sldId id="272" r:id="rId22"/>
    <p:sldId id="283" r:id="rId23"/>
    <p:sldId id="285" r:id="rId24"/>
    <p:sldId id="275" r:id="rId25"/>
    <p:sldId id="282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53" autoAdjust="0"/>
    <p:restoredTop sz="94660"/>
  </p:normalViewPr>
  <p:slideViewPr>
    <p:cSldViewPr snapToGrid="0">
      <p:cViewPr varScale="1">
        <p:scale>
          <a:sx n="72" d="100"/>
          <a:sy n="72" d="100"/>
        </p:scale>
        <p:origin x="3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546C0D-245C-45FA-84C0-83E3682342A2}" type="datetimeFigureOut">
              <a:rPr lang="en-IN" smtClean="0"/>
              <a:t>03 21 2014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4073DE-BCDC-4D8B-B71B-887720F2EB7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06826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4073DE-BCDC-4D8B-B71B-887720F2EB73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51645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412B2-41E7-46A3-A709-5167B2B1C91A}" type="datetime1">
              <a:rPr lang="en-US" smtClean="0"/>
              <a:t>3/21/2014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90828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19D63-6702-4C2B-B5DC-1E400195F673}" type="datetime1">
              <a:rPr lang="en-US" smtClean="0"/>
              <a:t>3/21/2014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0099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CD10E-C9C5-4708-B493-9FCC5DAC6118}" type="datetime1">
              <a:rPr lang="en-US" smtClean="0"/>
              <a:t>3/21/2014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6703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6ED5D-F3CC-4CE9-B198-5D3F1346C4B5}" type="datetime1">
              <a:rPr lang="en-US" smtClean="0"/>
              <a:t>3/21/2014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97738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12594-91C3-4731-A9FC-4EC917D72384}" type="datetime1">
              <a:rPr lang="en-US" smtClean="0"/>
              <a:t>3/21/2014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98400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685DD7-FF7E-4C56-BADE-205BBBA27490}" type="datetime1">
              <a:rPr lang="en-US" smtClean="0"/>
              <a:t>3/21/2014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95827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5E556-57EC-47DE-AC95-CC69A4FCF545}" type="datetime1">
              <a:rPr lang="en-US" smtClean="0"/>
              <a:t>3/21/2014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78181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A5B99-3FA8-4829-8297-B2500AEE56DF}" type="datetime1">
              <a:rPr lang="en-US" smtClean="0"/>
              <a:t>3/21/2014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44432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B215B-DCC4-4596-9C1A-F13324482457}" type="datetime1">
              <a:rPr lang="en-US" smtClean="0"/>
              <a:t>3/21/2014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57876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B69EA691-9944-4D3B-8E1D-CFB8D33CACB3}" type="datetime1">
              <a:rPr lang="en-US" smtClean="0"/>
              <a:t>3/21/2014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27523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49D6E-6DB8-4D7F-AA0C-850F4B323324}" type="datetime1">
              <a:rPr lang="en-US" smtClean="0"/>
              <a:t>3/21/2014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18305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3BAE417-45E0-4B92-86B3-D797859E5E1E}" type="datetime1">
              <a:rPr lang="en-US" smtClean="0"/>
              <a:t>3/21/2014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9100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2" r:id="rId1"/>
    <p:sldLayoutId id="2147483723" r:id="rId2"/>
    <p:sldLayoutId id="2147483724" r:id="rId3"/>
    <p:sldLayoutId id="2147483725" r:id="rId4"/>
    <p:sldLayoutId id="2147483726" r:id="rId5"/>
    <p:sldLayoutId id="2147483727" r:id="rId6"/>
    <p:sldLayoutId id="2147483728" r:id="rId7"/>
    <p:sldLayoutId id="2147483729" r:id="rId8"/>
    <p:sldLayoutId id="2147483730" r:id="rId9"/>
    <p:sldLayoutId id="2147483731" r:id="rId10"/>
    <p:sldLayoutId id="2147483732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1217" y="758952"/>
            <a:ext cx="10802912" cy="3566160"/>
          </a:xfrm>
        </p:spPr>
        <p:txBody>
          <a:bodyPr/>
          <a:lstStyle/>
          <a:p>
            <a:pPr algn="ctr"/>
            <a:r>
              <a:rPr lang="en-US" dirty="0" err="1" smtClean="0"/>
              <a:t>Veloces</a:t>
            </a:r>
            <a:r>
              <a:rPr lang="en-US" dirty="0" smtClean="0"/>
              <a:t> : Efficient I/O Scheduler for Solid State 		Devices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12375"/>
            <a:ext cx="10424078" cy="1573272"/>
          </a:xfrm>
        </p:spPr>
        <p:txBody>
          <a:bodyPr>
            <a:normAutofit fontScale="25000" lnSpcReduction="20000"/>
          </a:bodyPr>
          <a:lstStyle/>
          <a:p>
            <a:r>
              <a:rPr lang="en-US" sz="9600" dirty="0" smtClean="0"/>
              <a:t>					</a:t>
            </a:r>
            <a:r>
              <a:rPr lang="en-US" sz="9600" dirty="0"/>
              <a:t>	</a:t>
            </a:r>
            <a:r>
              <a:rPr lang="en-US" sz="9600" dirty="0" smtClean="0"/>
              <a:t>	</a:t>
            </a:r>
            <a:r>
              <a:rPr lang="en-US" sz="9600" dirty="0" err="1" smtClean="0">
                <a:latin typeface="Arabic Typesetting" panose="03020402040406030203" pitchFamily="66" charset="-78"/>
                <a:cs typeface="Arabic Typesetting" panose="03020402040406030203" pitchFamily="66" charset="-78"/>
              </a:rPr>
              <a:t>Vishakha</a:t>
            </a:r>
            <a:r>
              <a:rPr lang="en-US" sz="9600" dirty="0" smtClean="0">
                <a:latin typeface="Arabic Typesetting" panose="03020402040406030203" pitchFamily="66" charset="-78"/>
                <a:cs typeface="Arabic Typesetting" panose="03020402040406030203" pitchFamily="66" charset="-78"/>
              </a:rPr>
              <a:t> </a:t>
            </a:r>
            <a:r>
              <a:rPr lang="en-US" sz="9600" dirty="0" err="1">
                <a:latin typeface="Arabic Typesetting" panose="03020402040406030203" pitchFamily="66" charset="-78"/>
                <a:cs typeface="Arabic Typesetting" panose="03020402040406030203" pitchFamily="66" charset="-78"/>
              </a:rPr>
              <a:t>damle</a:t>
            </a:r>
            <a:r>
              <a:rPr lang="en-US" sz="9600" dirty="0">
                <a:latin typeface="Arabic Typesetting" panose="03020402040406030203" pitchFamily="66" charset="-78"/>
                <a:cs typeface="Arabic Typesetting" panose="03020402040406030203" pitchFamily="66" charset="-78"/>
              </a:rPr>
              <a:t> </a:t>
            </a:r>
            <a:r>
              <a:rPr lang="en-US" sz="9600" dirty="0" smtClean="0"/>
              <a:t>	</a:t>
            </a:r>
          </a:p>
          <a:p>
            <a:r>
              <a:rPr lang="en-US" sz="9600" dirty="0">
                <a:latin typeface="Arabic Typesetting" panose="03020402040406030203" pitchFamily="66" charset="-78"/>
                <a:cs typeface="Arabic Typesetting" panose="03020402040406030203" pitchFamily="66" charset="-78"/>
              </a:rPr>
              <a:t>	</a:t>
            </a:r>
            <a:r>
              <a:rPr lang="en-US" sz="9600" dirty="0" smtClean="0">
                <a:latin typeface="Arabic Typesetting" panose="03020402040406030203" pitchFamily="66" charset="-78"/>
                <a:cs typeface="Arabic Typesetting" panose="03020402040406030203" pitchFamily="66" charset="-78"/>
              </a:rPr>
              <a:t>						Amogh </a:t>
            </a:r>
            <a:r>
              <a:rPr lang="en-US" sz="9600" dirty="0" err="1" smtClean="0">
                <a:latin typeface="Arabic Typesetting" panose="03020402040406030203" pitchFamily="66" charset="-78"/>
                <a:cs typeface="Arabic Typesetting" panose="03020402040406030203" pitchFamily="66" charset="-78"/>
              </a:rPr>
              <a:t>Palnitkar</a:t>
            </a:r>
            <a:endParaRPr lang="en-US" sz="9600" dirty="0" smtClean="0">
              <a:latin typeface="Arabic Typesetting" panose="03020402040406030203" pitchFamily="66" charset="-78"/>
              <a:cs typeface="Arabic Typesetting" panose="03020402040406030203" pitchFamily="66" charset="-78"/>
            </a:endParaRPr>
          </a:p>
          <a:p>
            <a:r>
              <a:rPr lang="en-US" sz="9600" dirty="0" smtClean="0">
                <a:latin typeface="Arabic Typesetting" panose="03020402040406030203" pitchFamily="66" charset="-78"/>
                <a:cs typeface="Arabic Typesetting" panose="03020402040406030203" pitchFamily="66" charset="-78"/>
              </a:rPr>
              <a:t>							Om </a:t>
            </a:r>
            <a:r>
              <a:rPr lang="en-US" sz="9600" dirty="0" err="1" smtClean="0">
                <a:latin typeface="Arabic Typesetting" panose="03020402040406030203" pitchFamily="66" charset="-78"/>
                <a:cs typeface="Arabic Typesetting" panose="03020402040406030203" pitchFamily="66" charset="-78"/>
              </a:rPr>
              <a:t>Pawar</a:t>
            </a:r>
            <a:endParaRPr lang="en-US" sz="9600" dirty="0" smtClean="0">
              <a:latin typeface="Arabic Typesetting" panose="03020402040406030203" pitchFamily="66" charset="-78"/>
              <a:cs typeface="Arabic Typesetting" panose="03020402040406030203" pitchFamily="66" charset="-78"/>
            </a:endParaRPr>
          </a:p>
          <a:p>
            <a:r>
              <a:rPr lang="en-US" sz="9600" dirty="0">
                <a:latin typeface="Arabic Typesetting" panose="03020402040406030203" pitchFamily="66" charset="-78"/>
                <a:cs typeface="Arabic Typesetting" panose="03020402040406030203" pitchFamily="66" charset="-78"/>
              </a:rPr>
              <a:t>	</a:t>
            </a:r>
            <a:r>
              <a:rPr lang="en-US" sz="9600" dirty="0" smtClean="0">
                <a:latin typeface="Arabic Typesetting" panose="03020402040406030203" pitchFamily="66" charset="-78"/>
                <a:cs typeface="Arabic Typesetting" panose="03020402040406030203" pitchFamily="66" charset="-78"/>
              </a:rPr>
              <a:t>						</a:t>
            </a:r>
            <a:r>
              <a:rPr lang="en-US" sz="9600" dirty="0" err="1" smtClean="0">
                <a:latin typeface="Arabic Typesetting" panose="03020402040406030203" pitchFamily="66" charset="-78"/>
                <a:cs typeface="Arabic Typesetting" panose="03020402040406030203" pitchFamily="66" charset="-78"/>
              </a:rPr>
              <a:t>Sarvesh</a:t>
            </a:r>
            <a:r>
              <a:rPr lang="en-US" sz="9600" dirty="0" smtClean="0">
                <a:latin typeface="Arabic Typesetting" panose="03020402040406030203" pitchFamily="66" charset="-78"/>
                <a:cs typeface="Arabic Typesetting" panose="03020402040406030203" pitchFamily="66" charset="-78"/>
              </a:rPr>
              <a:t> </a:t>
            </a:r>
            <a:r>
              <a:rPr lang="en-US" sz="9600" dirty="0" err="1" smtClean="0">
                <a:latin typeface="Arabic Typesetting" panose="03020402040406030203" pitchFamily="66" charset="-78"/>
                <a:cs typeface="Arabic Typesetting" panose="03020402040406030203" pitchFamily="66" charset="-78"/>
              </a:rPr>
              <a:t>Rangnekar</a:t>
            </a:r>
            <a:r>
              <a:rPr lang="en-US" sz="3600" dirty="0" smtClean="0">
                <a:latin typeface="Arabic Typesetting" panose="03020402040406030203" pitchFamily="66" charset="-78"/>
                <a:cs typeface="Arabic Typesetting" panose="03020402040406030203" pitchFamily="66" charset="-78"/>
              </a:rPr>
              <a:t>							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5" name="Picture 4" descr="tux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35280" y="4612375"/>
            <a:ext cx="1524000" cy="1679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Box 5"/>
          <p:cNvSpPr txBox="1"/>
          <p:nvPr/>
        </p:nvSpPr>
        <p:spPr>
          <a:xfrm>
            <a:off x="2125014" y="6291950"/>
            <a:ext cx="51644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</a:rPr>
              <a:t>L3CUBE</a:t>
            </a:r>
            <a:endParaRPr lang="en-IN" sz="3600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125014" y="4543270"/>
            <a:ext cx="30698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Guided By – </a:t>
            </a:r>
            <a:r>
              <a:rPr lang="en-US" dirty="0" smtClean="0"/>
              <a:t>G.P.Potdar</a:t>
            </a:r>
          </a:p>
          <a:p>
            <a:r>
              <a:rPr lang="en-US" dirty="0"/>
              <a:t> </a:t>
            </a:r>
            <a:r>
              <a:rPr lang="en-US" dirty="0" smtClean="0"/>
              <a:t>                     </a:t>
            </a:r>
            <a:r>
              <a:rPr lang="en-US" dirty="0" smtClean="0"/>
              <a:t>HOD </a:t>
            </a:r>
            <a:r>
              <a:rPr lang="en-US" dirty="0" smtClean="0"/>
              <a:t>Comp, PICT</a:t>
            </a:r>
            <a:endParaRPr lang="en-IN" dirty="0"/>
          </a:p>
        </p:txBody>
      </p:sp>
      <p:sp>
        <p:nvSpPr>
          <p:cNvPr id="8" name="TextBox 7"/>
          <p:cNvSpPr txBox="1"/>
          <p:nvPr/>
        </p:nvSpPr>
        <p:spPr>
          <a:xfrm>
            <a:off x="2125014" y="5258706"/>
            <a:ext cx="29230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External Guide – </a:t>
            </a:r>
          </a:p>
          <a:p>
            <a:r>
              <a:rPr lang="en-US" dirty="0" smtClean="0"/>
              <a:t>Mr. </a:t>
            </a:r>
            <a:r>
              <a:rPr lang="en-US" dirty="0" err="1" smtClean="0"/>
              <a:t>Swapnil</a:t>
            </a:r>
            <a:r>
              <a:rPr lang="en-US" dirty="0" smtClean="0"/>
              <a:t> </a:t>
            </a:r>
            <a:r>
              <a:rPr lang="en-US" dirty="0" err="1" smtClean="0"/>
              <a:t>Pimpale</a:t>
            </a:r>
            <a:endParaRPr lang="en-US" dirty="0" smtClean="0"/>
          </a:p>
          <a:p>
            <a:r>
              <a:rPr lang="en-US" dirty="0" smtClean="0"/>
              <a:t>Ms. </a:t>
            </a:r>
            <a:r>
              <a:rPr lang="en-US" dirty="0" err="1" smtClean="0"/>
              <a:t>Nafisa</a:t>
            </a:r>
            <a:r>
              <a:rPr lang="en-US" dirty="0" smtClean="0"/>
              <a:t> </a:t>
            </a:r>
            <a:r>
              <a:rPr lang="en-US" dirty="0" err="1" smtClean="0"/>
              <a:t>Mandliwala</a:t>
            </a:r>
            <a:endParaRPr lang="en-IN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7460" y="0"/>
            <a:ext cx="1173337" cy="1173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959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CFQ Scheduler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49228" y="2179975"/>
            <a:ext cx="10058400" cy="402336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IN" dirty="0" smtClean="0"/>
              <a:t> Per-process</a:t>
            </a:r>
            <a:r>
              <a:rPr lang="en-IN" dirty="0"/>
              <a:t> </a:t>
            </a:r>
            <a:r>
              <a:rPr lang="en-IN" dirty="0" smtClean="0"/>
              <a:t>queues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 Service queues Round Robin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 Ensures fairness</a:t>
            </a:r>
          </a:p>
          <a:p>
            <a:endParaRPr lang="en-US" dirty="0"/>
          </a:p>
          <a:p>
            <a:r>
              <a:rPr lang="en-US" b="1" dirty="0" smtClean="0"/>
              <a:t>Disadvantage for SSD: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 Overhead of </a:t>
            </a:r>
            <a:r>
              <a:rPr lang="en-US" dirty="0"/>
              <a:t>s</a:t>
            </a:r>
            <a:r>
              <a:rPr lang="en-US" dirty="0" smtClean="0"/>
              <a:t>ector wise sorting of requests </a:t>
            </a:r>
            <a:endParaRPr lang="en-IN" dirty="0"/>
          </a:p>
        </p:txBody>
      </p:sp>
      <p:sp>
        <p:nvSpPr>
          <p:cNvPr id="4" name="Rectangle 3"/>
          <p:cNvSpPr/>
          <p:nvPr/>
        </p:nvSpPr>
        <p:spPr>
          <a:xfrm>
            <a:off x="6362814" y="2185914"/>
            <a:ext cx="941696" cy="491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R3</a:t>
            </a:r>
            <a:endParaRPr lang="en-IN" dirty="0"/>
          </a:p>
        </p:txBody>
      </p:sp>
      <p:sp>
        <p:nvSpPr>
          <p:cNvPr id="5" name="Rectangle 4"/>
          <p:cNvSpPr/>
          <p:nvPr/>
        </p:nvSpPr>
        <p:spPr>
          <a:xfrm>
            <a:off x="7304510" y="2185914"/>
            <a:ext cx="941696" cy="491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R2</a:t>
            </a:r>
            <a:endParaRPr lang="en-IN" dirty="0"/>
          </a:p>
        </p:txBody>
      </p:sp>
      <p:sp>
        <p:nvSpPr>
          <p:cNvPr id="6" name="Rectangle 5"/>
          <p:cNvSpPr/>
          <p:nvPr/>
        </p:nvSpPr>
        <p:spPr>
          <a:xfrm>
            <a:off x="8246206" y="2185913"/>
            <a:ext cx="941696" cy="491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R1</a:t>
            </a:r>
            <a:endParaRPr lang="en-IN" dirty="0"/>
          </a:p>
        </p:txBody>
      </p:sp>
      <p:sp>
        <p:nvSpPr>
          <p:cNvPr id="7" name="Rectangle 6"/>
          <p:cNvSpPr/>
          <p:nvPr/>
        </p:nvSpPr>
        <p:spPr>
          <a:xfrm>
            <a:off x="6362814" y="3138434"/>
            <a:ext cx="941696" cy="491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R3</a:t>
            </a:r>
            <a:endParaRPr lang="en-IN" dirty="0"/>
          </a:p>
        </p:txBody>
      </p:sp>
      <p:sp>
        <p:nvSpPr>
          <p:cNvPr id="8" name="Rectangle 7"/>
          <p:cNvSpPr/>
          <p:nvPr/>
        </p:nvSpPr>
        <p:spPr>
          <a:xfrm>
            <a:off x="7304510" y="3136128"/>
            <a:ext cx="941696" cy="491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R2</a:t>
            </a:r>
            <a:endParaRPr lang="en-IN" dirty="0"/>
          </a:p>
        </p:txBody>
      </p:sp>
      <p:sp>
        <p:nvSpPr>
          <p:cNvPr id="9" name="Rectangle 8"/>
          <p:cNvSpPr/>
          <p:nvPr/>
        </p:nvSpPr>
        <p:spPr>
          <a:xfrm>
            <a:off x="8246206" y="3133821"/>
            <a:ext cx="941696" cy="491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R1</a:t>
            </a:r>
            <a:endParaRPr lang="en-IN" dirty="0"/>
          </a:p>
        </p:txBody>
      </p:sp>
      <p:sp>
        <p:nvSpPr>
          <p:cNvPr id="10" name="Rectangle 9"/>
          <p:cNvSpPr/>
          <p:nvPr/>
        </p:nvSpPr>
        <p:spPr>
          <a:xfrm>
            <a:off x="6362814" y="4096601"/>
            <a:ext cx="941696" cy="491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R3</a:t>
            </a:r>
            <a:endParaRPr lang="en-IN" dirty="0"/>
          </a:p>
        </p:txBody>
      </p:sp>
      <p:sp>
        <p:nvSpPr>
          <p:cNvPr id="11" name="Rectangle 10"/>
          <p:cNvSpPr/>
          <p:nvPr/>
        </p:nvSpPr>
        <p:spPr>
          <a:xfrm>
            <a:off x="7304510" y="4104553"/>
            <a:ext cx="941696" cy="4833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R2</a:t>
            </a:r>
            <a:endParaRPr lang="en-IN" dirty="0"/>
          </a:p>
        </p:txBody>
      </p:sp>
      <p:sp>
        <p:nvSpPr>
          <p:cNvPr id="12" name="Rectangle 11"/>
          <p:cNvSpPr/>
          <p:nvPr/>
        </p:nvSpPr>
        <p:spPr>
          <a:xfrm>
            <a:off x="8246206" y="4096601"/>
            <a:ext cx="941696" cy="491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R1</a:t>
            </a:r>
            <a:endParaRPr lang="en-IN" dirty="0"/>
          </a:p>
        </p:txBody>
      </p:sp>
      <p:sp>
        <p:nvSpPr>
          <p:cNvPr id="13" name="Right Arrow 12"/>
          <p:cNvSpPr/>
          <p:nvPr/>
        </p:nvSpPr>
        <p:spPr>
          <a:xfrm>
            <a:off x="9553433" y="2250399"/>
            <a:ext cx="464024" cy="3149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Right Arrow 13"/>
          <p:cNvSpPr/>
          <p:nvPr/>
        </p:nvSpPr>
        <p:spPr>
          <a:xfrm>
            <a:off x="9553433" y="3171193"/>
            <a:ext cx="464024" cy="3149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Right Arrow 14"/>
          <p:cNvSpPr/>
          <p:nvPr/>
        </p:nvSpPr>
        <p:spPr>
          <a:xfrm>
            <a:off x="9553433" y="4175551"/>
            <a:ext cx="464024" cy="3149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257886" y="2185912"/>
            <a:ext cx="941696" cy="491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R1</a:t>
            </a:r>
            <a:endParaRPr lang="en-IN" dirty="0"/>
          </a:p>
        </p:txBody>
      </p:sp>
      <p:sp>
        <p:nvSpPr>
          <p:cNvPr id="17" name="Rectangle 16"/>
          <p:cNvSpPr/>
          <p:nvPr/>
        </p:nvSpPr>
        <p:spPr>
          <a:xfrm>
            <a:off x="10257886" y="3133822"/>
            <a:ext cx="941696" cy="491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R1</a:t>
            </a:r>
            <a:endParaRPr lang="en-IN" dirty="0"/>
          </a:p>
        </p:txBody>
      </p:sp>
      <p:sp>
        <p:nvSpPr>
          <p:cNvPr id="18" name="Rectangle 17"/>
          <p:cNvSpPr/>
          <p:nvPr/>
        </p:nvSpPr>
        <p:spPr>
          <a:xfrm>
            <a:off x="10257886" y="4087375"/>
            <a:ext cx="941696" cy="491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R1</a:t>
            </a:r>
            <a:endParaRPr lang="en-IN" dirty="0"/>
          </a:p>
        </p:txBody>
      </p:sp>
      <p:sp>
        <p:nvSpPr>
          <p:cNvPr id="19" name="TextBox 18"/>
          <p:cNvSpPr txBox="1"/>
          <p:nvPr/>
        </p:nvSpPr>
        <p:spPr>
          <a:xfrm>
            <a:off x="6278428" y="1810643"/>
            <a:ext cx="2743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Sorted sector-wise </a:t>
            </a:r>
            <a:endParaRPr lang="en-IN" dirty="0"/>
          </a:p>
        </p:txBody>
      </p:sp>
      <p:sp>
        <p:nvSpPr>
          <p:cNvPr id="20" name="Slide Number Placeholder 1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911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1.85185E-6 L 0.0776 -0.00023 " pathEditMode="relative" rAng="0" ptsTypes="AA">
                                      <p:cBhvr>
                                        <p:cTn id="31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880" y="-23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1.85185E-6 L 0.07721 3.33333E-6 " pathEditMode="relative" rAng="0" ptsTypes="AA">
                                      <p:cBhvr>
                                        <p:cTn id="33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828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1.85185E-6 L 0.0776 -0.00023 " pathEditMode="relative" rAng="0" ptsTypes="AA">
                                      <p:cBhvr>
                                        <p:cTn id="43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880" y="-23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1.85185E-6 L 0.07721 3.33333E-6 " pathEditMode="relative" rAng="0" ptsTypes="AA">
                                      <p:cBhvr>
                                        <p:cTn id="45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828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1.85185E-6 L 0.07721 3.33333E-6 " pathEditMode="relative" rAng="0" ptsTypes="AA">
                                      <p:cBhvr>
                                        <p:cTn id="55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828" y="-23"/>
                                    </p:animMotion>
                                  </p:childTnLst>
                                </p:cTn>
                              </p:par>
                              <p:par>
                                <p:cTn id="56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1.85185E-6 L 0.0776 -0.00023 " pathEditMode="relative" rAng="0" ptsTypes="AA">
                                      <p:cBhvr>
                                        <p:cTn id="57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880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Definition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27909" y="2250682"/>
            <a:ext cx="10058400" cy="402336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 </a:t>
            </a:r>
            <a:r>
              <a:rPr lang="en-US" sz="2400" dirty="0" smtClean="0"/>
              <a:t>To </a:t>
            </a:r>
            <a:r>
              <a:rPr lang="en-US" sz="2400" dirty="0"/>
              <a:t>build an I/O scheduler for Flash Based Devices in order to optimize the throughput of block device for read write </a:t>
            </a:r>
            <a:r>
              <a:rPr lang="en-US" sz="2400" dirty="0" smtClean="0"/>
              <a:t>operations.</a:t>
            </a:r>
          </a:p>
          <a:p>
            <a:endParaRPr lang="en-US" dirty="0"/>
          </a:p>
          <a:p>
            <a:pPr marL="0" indent="0">
              <a:buNone/>
            </a:pP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728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368851"/>
            <a:ext cx="10058400" cy="1450757"/>
          </a:xfrm>
        </p:spPr>
        <p:txBody>
          <a:bodyPr/>
          <a:lstStyle/>
          <a:p>
            <a:r>
              <a:rPr lang="en-US" dirty="0" smtClean="0"/>
              <a:t>Features of ‘</a:t>
            </a:r>
            <a:r>
              <a:rPr lang="en-US" dirty="0" err="1" smtClean="0"/>
              <a:t>Veloces</a:t>
            </a:r>
            <a:r>
              <a:rPr lang="en-US" dirty="0" smtClean="0"/>
              <a:t>’ Scheduler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36915" y="2315997"/>
            <a:ext cx="10058400" cy="4023360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Read Preference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Front Merging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Block Boundary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7212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126571" y="2838243"/>
            <a:ext cx="1339404" cy="20606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 Preference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2291991"/>
            <a:ext cx="10058400" cy="402336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  </a:t>
            </a:r>
            <a:r>
              <a:rPr lang="en-US" dirty="0"/>
              <a:t>Suffer from erase-before-write limitation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dirty="0" smtClean="0"/>
              <a:t> Reads faster than writes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  Synchronous nature of reads</a:t>
            </a:r>
          </a:p>
          <a:p>
            <a:endParaRPr lang="en-IN" dirty="0"/>
          </a:p>
        </p:txBody>
      </p:sp>
      <p:sp>
        <p:nvSpPr>
          <p:cNvPr id="4" name="Rectangle 3"/>
          <p:cNvSpPr/>
          <p:nvPr/>
        </p:nvSpPr>
        <p:spPr>
          <a:xfrm>
            <a:off x="8126570" y="2838243"/>
            <a:ext cx="334851" cy="52140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/>
          <p:cNvSpPr/>
          <p:nvPr/>
        </p:nvSpPr>
        <p:spPr>
          <a:xfrm>
            <a:off x="8461421" y="2838243"/>
            <a:ext cx="334851" cy="52140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/>
          <p:cNvSpPr/>
          <p:nvPr/>
        </p:nvSpPr>
        <p:spPr>
          <a:xfrm>
            <a:off x="8796272" y="2838243"/>
            <a:ext cx="334851" cy="52140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/>
          <p:cNvSpPr/>
          <p:nvPr/>
        </p:nvSpPr>
        <p:spPr>
          <a:xfrm>
            <a:off x="9131123" y="2838242"/>
            <a:ext cx="334851" cy="52140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 8"/>
          <p:cNvSpPr/>
          <p:nvPr/>
        </p:nvSpPr>
        <p:spPr>
          <a:xfrm>
            <a:off x="10370807" y="2838243"/>
            <a:ext cx="1339404" cy="20606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8" name="Straight Connector 17"/>
          <p:cNvCxnSpPr/>
          <p:nvPr/>
        </p:nvCxnSpPr>
        <p:spPr>
          <a:xfrm>
            <a:off x="9138848" y="2838243"/>
            <a:ext cx="334851" cy="52140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H="1">
            <a:off x="9138848" y="2838243"/>
            <a:ext cx="342576" cy="52140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Curved Down Arrow 20"/>
          <p:cNvSpPr/>
          <p:nvPr/>
        </p:nvSpPr>
        <p:spPr>
          <a:xfrm>
            <a:off x="9349144" y="1972513"/>
            <a:ext cx="1127268" cy="638957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22" name="Curved Up Arrow 21"/>
          <p:cNvSpPr/>
          <p:nvPr/>
        </p:nvSpPr>
        <p:spPr>
          <a:xfrm flipH="1">
            <a:off x="9349144" y="5125635"/>
            <a:ext cx="1127267" cy="648148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4147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3" grpId="0" uiExpand="1" build="p"/>
      <p:bldP spid="4" grpId="0" animBg="1"/>
      <p:bldP spid="5" grpId="0" animBg="1"/>
      <p:bldP spid="6" grpId="0" animBg="1"/>
      <p:bldP spid="8" grpId="0" animBg="1"/>
      <p:bldP spid="9" grpId="0" animBg="1"/>
      <p:bldP spid="9" grpId="1" animBg="1"/>
      <p:bldP spid="9" grpId="2" animBg="1"/>
      <p:bldP spid="21" grpId="0" animBg="1"/>
      <p:bldP spid="21" grpId="1" animBg="1"/>
      <p:bldP spid="2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 we implement?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Rectangle 3"/>
          <p:cNvSpPr/>
          <p:nvPr/>
        </p:nvSpPr>
        <p:spPr>
          <a:xfrm>
            <a:off x="5655632" y="2434106"/>
            <a:ext cx="941696" cy="491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</a:t>
            </a:r>
            <a:r>
              <a:rPr lang="en-US" dirty="0" smtClean="0"/>
              <a:t>3</a:t>
            </a:r>
            <a:endParaRPr lang="en-IN" dirty="0"/>
          </a:p>
        </p:txBody>
      </p:sp>
      <p:sp>
        <p:nvSpPr>
          <p:cNvPr id="5" name="Rectangle 4"/>
          <p:cNvSpPr/>
          <p:nvPr/>
        </p:nvSpPr>
        <p:spPr>
          <a:xfrm>
            <a:off x="6597328" y="2434105"/>
            <a:ext cx="941696" cy="491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</a:t>
            </a:r>
            <a:r>
              <a:rPr lang="en-US" dirty="0" smtClean="0"/>
              <a:t>2</a:t>
            </a:r>
            <a:endParaRPr lang="en-IN" dirty="0"/>
          </a:p>
        </p:txBody>
      </p:sp>
      <p:sp>
        <p:nvSpPr>
          <p:cNvPr id="6" name="Rectangle 5"/>
          <p:cNvSpPr/>
          <p:nvPr/>
        </p:nvSpPr>
        <p:spPr>
          <a:xfrm>
            <a:off x="7539024" y="2434104"/>
            <a:ext cx="941696" cy="491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</a:t>
            </a:r>
            <a:r>
              <a:rPr lang="en-US" dirty="0" smtClean="0"/>
              <a:t>1</a:t>
            </a:r>
            <a:endParaRPr lang="en-IN" dirty="0"/>
          </a:p>
        </p:txBody>
      </p:sp>
      <p:sp>
        <p:nvSpPr>
          <p:cNvPr id="8" name="Rectangle 7"/>
          <p:cNvSpPr/>
          <p:nvPr/>
        </p:nvSpPr>
        <p:spPr>
          <a:xfrm>
            <a:off x="7539024" y="3539264"/>
            <a:ext cx="941696" cy="491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R1</a:t>
            </a:r>
            <a:endParaRPr lang="en-IN" dirty="0"/>
          </a:p>
        </p:txBody>
      </p:sp>
      <p:sp>
        <p:nvSpPr>
          <p:cNvPr id="9" name="Rectangle 8"/>
          <p:cNvSpPr/>
          <p:nvPr/>
        </p:nvSpPr>
        <p:spPr>
          <a:xfrm>
            <a:off x="6597328" y="3539266"/>
            <a:ext cx="941696" cy="491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R2</a:t>
            </a:r>
            <a:endParaRPr lang="en-IN" dirty="0"/>
          </a:p>
        </p:txBody>
      </p:sp>
      <p:sp>
        <p:nvSpPr>
          <p:cNvPr id="10" name="Rectangle 9"/>
          <p:cNvSpPr/>
          <p:nvPr/>
        </p:nvSpPr>
        <p:spPr>
          <a:xfrm>
            <a:off x="5655632" y="3539266"/>
            <a:ext cx="941696" cy="491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R3</a:t>
            </a:r>
            <a:endParaRPr lang="en-IN" dirty="0"/>
          </a:p>
        </p:txBody>
      </p:sp>
      <p:sp>
        <p:nvSpPr>
          <p:cNvPr id="11" name="TextBox 10"/>
          <p:cNvSpPr txBox="1"/>
          <p:nvPr/>
        </p:nvSpPr>
        <p:spPr>
          <a:xfrm>
            <a:off x="8549212" y="2408316"/>
            <a:ext cx="15224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Check for deadline?</a:t>
            </a:r>
            <a:endParaRPr lang="en-IN" sz="1600" dirty="0"/>
          </a:p>
        </p:txBody>
      </p:sp>
      <p:sp>
        <p:nvSpPr>
          <p:cNvPr id="13" name="Right Arrow 12"/>
          <p:cNvSpPr/>
          <p:nvPr/>
        </p:nvSpPr>
        <p:spPr>
          <a:xfrm>
            <a:off x="8804366" y="3627438"/>
            <a:ext cx="464024" cy="3149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Rectangle 14"/>
          <p:cNvSpPr/>
          <p:nvPr/>
        </p:nvSpPr>
        <p:spPr>
          <a:xfrm>
            <a:off x="9592036" y="3539262"/>
            <a:ext cx="941696" cy="491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R1</a:t>
            </a:r>
            <a:endParaRPr lang="en-IN" dirty="0"/>
          </a:p>
        </p:txBody>
      </p:sp>
      <p:sp>
        <p:nvSpPr>
          <p:cNvPr id="16" name="Rectangle 15"/>
          <p:cNvSpPr/>
          <p:nvPr/>
        </p:nvSpPr>
        <p:spPr>
          <a:xfrm>
            <a:off x="9592036" y="3539262"/>
            <a:ext cx="941696" cy="491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R2</a:t>
            </a:r>
            <a:endParaRPr lang="en-IN" dirty="0"/>
          </a:p>
        </p:txBody>
      </p:sp>
      <p:sp>
        <p:nvSpPr>
          <p:cNvPr id="17" name="Right Arrow 16"/>
          <p:cNvSpPr/>
          <p:nvPr/>
        </p:nvSpPr>
        <p:spPr>
          <a:xfrm>
            <a:off x="8716630" y="2522968"/>
            <a:ext cx="464024" cy="3149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Rectangle 17"/>
          <p:cNvSpPr/>
          <p:nvPr/>
        </p:nvSpPr>
        <p:spPr>
          <a:xfrm>
            <a:off x="9587942" y="2446839"/>
            <a:ext cx="941696" cy="491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</a:t>
            </a:r>
            <a:r>
              <a:rPr lang="en-US" dirty="0" smtClean="0"/>
              <a:t>1</a:t>
            </a:r>
            <a:endParaRPr lang="en-IN" dirty="0"/>
          </a:p>
        </p:txBody>
      </p:sp>
      <p:sp>
        <p:nvSpPr>
          <p:cNvPr id="7" name="TextBox 6"/>
          <p:cNvSpPr txBox="1"/>
          <p:nvPr/>
        </p:nvSpPr>
        <p:spPr>
          <a:xfrm>
            <a:off x="3862066" y="2507832"/>
            <a:ext cx="15382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Write queue</a:t>
            </a:r>
            <a:endParaRPr lang="en-IN" dirty="0"/>
          </a:p>
        </p:txBody>
      </p:sp>
      <p:sp>
        <p:nvSpPr>
          <p:cNvPr id="19" name="TextBox 18"/>
          <p:cNvSpPr txBox="1"/>
          <p:nvPr/>
        </p:nvSpPr>
        <p:spPr>
          <a:xfrm>
            <a:off x="3860019" y="3600255"/>
            <a:ext cx="15382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Read queue</a:t>
            </a:r>
            <a:endParaRPr lang="en-IN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866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1.85185E-6 L 0.07708 0.00046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854" y="23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1.85185E-6 L 0.07722 -4.81481E-6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854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7722 -1.85185E-6 L 0.1543 0.00046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854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1.85185E-6 L 0.07708 0.00046 " pathEditMode="relative" rAng="0" ptsTypes="AA">
                                      <p:cBhvr>
                                        <p:cTn id="52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854" y="23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1.85185E-6 L 0.07722 -4.81481E-6 " pathEditMode="relative" rAng="0" ptsTypes="AA">
                                      <p:cBhvr>
                                        <p:cTn id="54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854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8" grpId="0" animBg="1"/>
      <p:bldP spid="9" grpId="0" animBg="1"/>
      <p:bldP spid="9" grpId="1" animBg="1"/>
      <p:bldP spid="10" grpId="0" animBg="1"/>
      <p:bldP spid="10" grpId="1" animBg="1"/>
      <p:bldP spid="11" grpId="0"/>
      <p:bldP spid="11" grpId="1"/>
      <p:bldP spid="13" grpId="0" animBg="1"/>
      <p:bldP spid="15" grpId="0" animBg="1"/>
      <p:bldP spid="16" grpId="0" animBg="1"/>
      <p:bldP spid="17" grpId="0" animBg="1"/>
      <p:bldP spid="1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Front Merging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4034" y="2173449"/>
            <a:ext cx="10058400" cy="402336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 Existing schedulers implement back merging.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 No heads in SSDs, direction is not important.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 Hence, scheduler merges “Front” Requests too.</a:t>
            </a:r>
          </a:p>
          <a:p>
            <a:endParaRPr lang="en-US" dirty="0" smtClean="0"/>
          </a:p>
          <a:p>
            <a:endParaRPr lang="en-US" dirty="0"/>
          </a:p>
          <a:p>
            <a:endParaRPr lang="en-IN" dirty="0"/>
          </a:p>
        </p:txBody>
      </p:sp>
      <p:sp>
        <p:nvSpPr>
          <p:cNvPr id="4" name="Rectangle 3"/>
          <p:cNvSpPr/>
          <p:nvPr/>
        </p:nvSpPr>
        <p:spPr>
          <a:xfrm>
            <a:off x="8002663" y="3693811"/>
            <a:ext cx="941696" cy="491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R1</a:t>
            </a:r>
            <a:endParaRPr lang="en-IN" dirty="0"/>
          </a:p>
        </p:txBody>
      </p:sp>
      <p:sp>
        <p:nvSpPr>
          <p:cNvPr id="5" name="Rectangle 4"/>
          <p:cNvSpPr/>
          <p:nvPr/>
        </p:nvSpPr>
        <p:spPr>
          <a:xfrm>
            <a:off x="7060967" y="3693813"/>
            <a:ext cx="941696" cy="491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R2</a:t>
            </a:r>
            <a:endParaRPr lang="en-IN" dirty="0"/>
          </a:p>
        </p:txBody>
      </p:sp>
      <p:sp>
        <p:nvSpPr>
          <p:cNvPr id="6" name="Rectangle 5"/>
          <p:cNvSpPr/>
          <p:nvPr/>
        </p:nvSpPr>
        <p:spPr>
          <a:xfrm>
            <a:off x="6119271" y="3693813"/>
            <a:ext cx="941696" cy="491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R3</a:t>
            </a:r>
            <a:endParaRPr lang="en-IN" dirty="0"/>
          </a:p>
        </p:txBody>
      </p:sp>
      <p:sp>
        <p:nvSpPr>
          <p:cNvPr id="7" name="TextBox 6"/>
          <p:cNvSpPr txBox="1"/>
          <p:nvPr/>
        </p:nvSpPr>
        <p:spPr>
          <a:xfrm>
            <a:off x="8002663" y="4185130"/>
            <a:ext cx="10760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2060-2078</a:t>
            </a:r>
            <a:endParaRPr lang="en-IN" sz="1400" dirty="0"/>
          </a:p>
        </p:txBody>
      </p:sp>
      <p:sp>
        <p:nvSpPr>
          <p:cNvPr id="8" name="TextBox 7"/>
          <p:cNvSpPr txBox="1"/>
          <p:nvPr/>
        </p:nvSpPr>
        <p:spPr>
          <a:xfrm>
            <a:off x="7060967" y="4185129"/>
            <a:ext cx="10760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2048-2060</a:t>
            </a:r>
            <a:endParaRPr lang="en-IN" sz="1400" dirty="0"/>
          </a:p>
        </p:txBody>
      </p:sp>
      <p:sp>
        <p:nvSpPr>
          <p:cNvPr id="9" name="TextBox 8"/>
          <p:cNvSpPr txBox="1"/>
          <p:nvPr/>
        </p:nvSpPr>
        <p:spPr>
          <a:xfrm>
            <a:off x="8002663" y="4182096"/>
            <a:ext cx="10760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2048-2078</a:t>
            </a:r>
            <a:endParaRPr lang="en-IN" sz="1400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3582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4.44444E-6 L 0.0776 0.00092 " pathEditMode="relative" rAng="0" ptsTypes="AA">
                                      <p:cBhvr>
                                        <p:cTn id="33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880" y="46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5" grpId="0" animBg="1"/>
      <p:bldP spid="5" grpId="1" animBg="1"/>
      <p:bldP spid="6" grpId="0" animBg="1"/>
      <p:bldP spid="7" grpId="0"/>
      <p:bldP spid="7" grpId="1"/>
      <p:bldP spid="8" grpId="0"/>
      <p:bldP spid="8" grpId="1"/>
      <p:bldP spid="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Boundary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 Penalty of crossing block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dirty="0" smtClean="0"/>
              <a:t>Dispatching write requests in the same block as far as possible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dirty="0" smtClean="0"/>
              <a:t>Buddy of a request ‘X’ is a request ‘Y’ which lies in the same block as the ‘X’</a:t>
            </a:r>
            <a:endParaRPr lang="en-IN" dirty="0"/>
          </a:p>
        </p:txBody>
      </p:sp>
      <p:sp>
        <p:nvSpPr>
          <p:cNvPr id="4" name="Rectangle 3"/>
          <p:cNvSpPr/>
          <p:nvPr/>
        </p:nvSpPr>
        <p:spPr>
          <a:xfrm>
            <a:off x="4407865" y="4253740"/>
            <a:ext cx="941696" cy="491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R1</a:t>
            </a:r>
            <a:endParaRPr lang="en-IN" dirty="0"/>
          </a:p>
        </p:txBody>
      </p:sp>
      <p:sp>
        <p:nvSpPr>
          <p:cNvPr id="5" name="TextBox 4"/>
          <p:cNvSpPr txBox="1"/>
          <p:nvPr/>
        </p:nvSpPr>
        <p:spPr>
          <a:xfrm>
            <a:off x="4156011" y="4860176"/>
            <a:ext cx="1742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Current request</a:t>
            </a:r>
            <a:endParaRPr lang="en-IN" dirty="0"/>
          </a:p>
        </p:txBody>
      </p:sp>
      <p:sp>
        <p:nvSpPr>
          <p:cNvPr id="6" name="Rectangle 5"/>
          <p:cNvSpPr/>
          <p:nvPr/>
        </p:nvSpPr>
        <p:spPr>
          <a:xfrm>
            <a:off x="8886081" y="3610290"/>
            <a:ext cx="941696" cy="491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R4</a:t>
            </a:r>
            <a:endParaRPr lang="en-IN" dirty="0"/>
          </a:p>
        </p:txBody>
      </p:sp>
      <p:sp>
        <p:nvSpPr>
          <p:cNvPr id="7" name="Rectangle 6"/>
          <p:cNvSpPr/>
          <p:nvPr/>
        </p:nvSpPr>
        <p:spPr>
          <a:xfrm>
            <a:off x="7944385" y="3610290"/>
            <a:ext cx="941696" cy="491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R3</a:t>
            </a:r>
            <a:endParaRPr lang="en-IN" dirty="0"/>
          </a:p>
        </p:txBody>
      </p:sp>
      <p:sp>
        <p:nvSpPr>
          <p:cNvPr id="8" name="Rectangle 7"/>
          <p:cNvSpPr/>
          <p:nvPr/>
        </p:nvSpPr>
        <p:spPr>
          <a:xfrm>
            <a:off x="7002689" y="3609289"/>
            <a:ext cx="941696" cy="491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R2</a:t>
            </a:r>
            <a:endParaRPr lang="en-IN" dirty="0"/>
          </a:p>
        </p:txBody>
      </p:sp>
      <p:sp>
        <p:nvSpPr>
          <p:cNvPr id="9" name="Up Arrow 8"/>
          <p:cNvSpPr/>
          <p:nvPr/>
        </p:nvSpPr>
        <p:spPr>
          <a:xfrm>
            <a:off x="7299672" y="4186008"/>
            <a:ext cx="347729" cy="640267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TextBox 9"/>
          <p:cNvSpPr txBox="1"/>
          <p:nvPr/>
        </p:nvSpPr>
        <p:spPr>
          <a:xfrm>
            <a:off x="6599496" y="4860176"/>
            <a:ext cx="18157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Check for buddy</a:t>
            </a:r>
            <a:endParaRPr lang="en-IN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2751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-4.44444E-6 L 0.078 0.00024 " pathEditMode="relative" rAng="0" ptsTypes="AA">
                                      <p:cBhvr>
                                        <p:cTn id="43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893" y="0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1.85185E-6 L 0.07447 0.00139 " pathEditMode="relative" rAng="0" ptsTypes="AA">
                                      <p:cBhvr>
                                        <p:cTn id="45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24" y="69"/>
                                    </p:animMotion>
                                  </p:childTnLst>
                                </p:cTn>
                              </p:par>
                              <p:par>
                                <p:cTn id="46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7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3E8853"/>
                                      </p:to>
                                    </p:animClr>
                                    <p:set>
                                      <p:cBhvr>
                                        <p:cTn id="48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9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78 0.00024 L 0.15313 -0.00162 " pathEditMode="relative" rAng="0" ptsTypes="AA">
                                      <p:cBhvr>
                                        <p:cTn id="53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50" y="-93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7447 0.00139 L 0.15572 0.00139 " pathEditMode="relative" rAng="0" ptsTypes="AA">
                                      <p:cBhvr>
                                        <p:cTn id="55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62" y="0"/>
                                    </p:animMotion>
                                  </p:childTnLst>
                                </p:cTn>
                              </p:par>
                              <p:par>
                                <p:cTn id="56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7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3E8853"/>
                                      </p:to>
                                    </p:animClr>
                                    <p:set>
                                      <p:cBhvr>
                                        <p:cTn id="58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9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3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4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5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2.96296E-6 L -6.25E-7 0.09467 " pathEditMode="relative" rAng="0" ptsTypes="AA">
                                      <p:cBhvr>
                                        <p:cTn id="69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722"/>
                                    </p:animMotion>
                                  </p:childTnLst>
                                </p:cTn>
                              </p:par>
                              <p:par>
                                <p:cTn id="70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1.48148E-6 L 0.00065 0.0949 " pathEditMode="relative" rAng="0" ptsTypes="AA">
                                      <p:cBhvr>
                                        <p:cTn id="71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1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42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573 1.48148E-6 L 0.13542 0.00069 " pathEditMode="relative" rAng="0" ptsTypes="AA">
                                      <p:cBhvr>
                                        <p:cTn id="75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057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9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2" presetClass="exit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3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2" presetClass="exit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7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  <p:bldP spid="4" grpId="1" animBg="1"/>
      <p:bldP spid="4" grpId="2" animBg="1"/>
      <p:bldP spid="5" grpId="0"/>
      <p:bldP spid="6" grpId="0" animBg="1"/>
      <p:bldP spid="7" grpId="0" animBg="1"/>
      <p:bldP spid="7" grpId="1" animBg="1"/>
      <p:bldP spid="7" grpId="2" animBg="1"/>
      <p:bldP spid="8" grpId="0" animBg="1"/>
      <p:bldP spid="8" grpId="1" animBg="1"/>
      <p:bldP spid="8" grpId="2" animBg="1"/>
      <p:bldP spid="9" grpId="0" animBg="1"/>
      <p:bldP spid="9" grpId="1" animBg="1"/>
      <p:bldP spid="9" grpId="2" animBg="1"/>
      <p:bldP spid="10" grpId="0"/>
      <p:bldP spid="10" grpId="1"/>
      <p:bldP spid="10" grpId="3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083" y="240153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9863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2906" y="529691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273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Tunables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16221" y="2219222"/>
            <a:ext cx="10058400" cy="4023360"/>
          </a:xfrm>
        </p:spPr>
        <p:txBody>
          <a:bodyPr/>
          <a:lstStyle/>
          <a:p>
            <a:pPr marL="635508" lvl="1" indent="-342900">
              <a:buFont typeface="Wingdings" panose="05000000000000000000" pitchFamily="2" charset="2"/>
              <a:buChar char="q"/>
            </a:pPr>
            <a:r>
              <a:rPr lang="en-US" sz="2400" dirty="0" smtClean="0"/>
              <a:t> </a:t>
            </a:r>
            <a:r>
              <a:rPr lang="en-US" sz="2400" dirty="0" err="1" smtClean="0"/>
              <a:t>write_expire</a:t>
            </a:r>
            <a:endParaRPr lang="en-US" sz="2400" dirty="0" smtClean="0"/>
          </a:p>
          <a:p>
            <a:pPr marL="818388" lvl="2" indent="-342900">
              <a:buFont typeface="Arial" panose="020B0604020202020204" pitchFamily="34" charset="0"/>
              <a:buChar char="•"/>
            </a:pPr>
            <a:r>
              <a:rPr lang="en-US" sz="2000" dirty="0"/>
              <a:t>Tuning the deadline of the write requests</a:t>
            </a:r>
            <a:r>
              <a:rPr lang="en-US" sz="2000" dirty="0" smtClean="0"/>
              <a:t>.</a:t>
            </a:r>
          </a:p>
          <a:p>
            <a:pPr marL="818388" lvl="2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635508" lvl="1" indent="-342900">
              <a:buFont typeface="Wingdings" panose="05000000000000000000" pitchFamily="2" charset="2"/>
              <a:buChar char="q"/>
            </a:pPr>
            <a:r>
              <a:rPr lang="en-US" sz="2400" dirty="0"/>
              <a:t> </a:t>
            </a:r>
            <a:r>
              <a:rPr lang="en-US" sz="2400" dirty="0" err="1" smtClean="0"/>
              <a:t>max_count</a:t>
            </a:r>
            <a:endParaRPr lang="en-US" sz="2400" dirty="0"/>
          </a:p>
          <a:p>
            <a:pPr marL="818388" lvl="2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Maximum number of write requests to be checked and dispatched as a bundle.</a:t>
            </a:r>
            <a:endParaRPr lang="en-US" sz="2600" dirty="0" smtClean="0"/>
          </a:p>
          <a:p>
            <a:pPr marL="475488" lvl="2" indent="0">
              <a:buNone/>
            </a:pPr>
            <a:endParaRPr lang="en-US" sz="2000" dirty="0" smtClean="0"/>
          </a:p>
          <a:p>
            <a:pPr marL="475488" lvl="2" indent="0"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4605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3" name="Veloces _ An efficient I_O scheduler for ssd'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5446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688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13688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 Platform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 Ubuntu 12.04 LTS </a:t>
            </a:r>
            <a:r>
              <a:rPr lang="en-US" dirty="0"/>
              <a:t>, kernel 3.7.x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 Model </a:t>
            </a:r>
            <a:r>
              <a:rPr lang="en-US" dirty="0"/>
              <a:t>: Intel(R) </a:t>
            </a:r>
            <a:r>
              <a:rPr lang="en-US" dirty="0" smtClean="0"/>
              <a:t>Dual Core(TM) @ 2.20GHz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 1GB RAM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 Benchmarks used –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 FIO (Flexible I/O)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dirty="0" err="1" smtClean="0"/>
              <a:t>Filebench</a:t>
            </a:r>
            <a:endParaRPr lang="en-US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dirty="0" err="1" smtClean="0"/>
              <a:t>TIObench</a:t>
            </a:r>
            <a:endParaRPr lang="en-US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 Postmark</a:t>
            </a:r>
            <a:endParaRPr lang="en-US" dirty="0"/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268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34352"/>
            <a:ext cx="10058400" cy="1450757"/>
          </a:xfrm>
        </p:spPr>
        <p:txBody>
          <a:bodyPr/>
          <a:lstStyle/>
          <a:p>
            <a:r>
              <a:rPr lang="en-US" dirty="0" smtClean="0"/>
              <a:t>Result and Performance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21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2667" y="1786447"/>
            <a:ext cx="7667625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262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22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1" y="0"/>
            <a:ext cx="10118501" cy="6324063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120462" y="1043190"/>
            <a:ext cx="4378817" cy="180304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/>
          <p:cNvSpPr/>
          <p:nvPr/>
        </p:nvSpPr>
        <p:spPr>
          <a:xfrm>
            <a:off x="1120461" y="2457720"/>
            <a:ext cx="4378817" cy="180304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/>
          <p:cNvSpPr/>
          <p:nvPr/>
        </p:nvSpPr>
        <p:spPr>
          <a:xfrm>
            <a:off x="1120460" y="3490175"/>
            <a:ext cx="4378817" cy="154546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 8"/>
          <p:cNvSpPr/>
          <p:nvPr/>
        </p:nvSpPr>
        <p:spPr>
          <a:xfrm>
            <a:off x="1120459" y="4904705"/>
            <a:ext cx="4378817" cy="154546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7520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Achievements and Recognition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Paper accepted at Linux Symposium 2014 Ottawa, Canada.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1</a:t>
            </a:r>
            <a:r>
              <a:rPr lang="en-US" baseline="30000" dirty="0" smtClean="0"/>
              <a:t>st</a:t>
            </a:r>
            <a:r>
              <a:rPr lang="en-US" dirty="0" smtClean="0"/>
              <a:t> in Project Competition ( </a:t>
            </a:r>
            <a:r>
              <a:rPr lang="en-US" dirty="0" err="1" smtClean="0"/>
              <a:t>SoftKRITI</a:t>
            </a:r>
            <a:r>
              <a:rPr lang="en-US" dirty="0" smtClean="0"/>
              <a:t> ) at </a:t>
            </a:r>
            <a:r>
              <a:rPr lang="en-US" dirty="0"/>
              <a:t>‘</a:t>
            </a:r>
            <a:r>
              <a:rPr lang="en-US" dirty="0" err="1"/>
              <a:t>Techkriti</a:t>
            </a:r>
            <a:r>
              <a:rPr lang="en-US" dirty="0"/>
              <a:t>’ </a:t>
            </a:r>
            <a:r>
              <a:rPr lang="en-US" dirty="0" smtClean="0"/>
              <a:t>IIT-Kanpur.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1</a:t>
            </a:r>
            <a:r>
              <a:rPr lang="en-US" baseline="30000" dirty="0" smtClean="0"/>
              <a:t>st</a:t>
            </a:r>
            <a:r>
              <a:rPr lang="en-US" dirty="0" smtClean="0"/>
              <a:t> in Paper Presentation ( Eureka</a:t>
            </a:r>
            <a:r>
              <a:rPr lang="en-US" dirty="0"/>
              <a:t> </a:t>
            </a:r>
            <a:r>
              <a:rPr lang="en-US" dirty="0" smtClean="0"/>
              <a:t>) </a:t>
            </a:r>
            <a:r>
              <a:rPr lang="en-US" dirty="0"/>
              <a:t>at ‘</a:t>
            </a:r>
            <a:r>
              <a:rPr lang="en-US" dirty="0" err="1"/>
              <a:t>Techkriti</a:t>
            </a:r>
            <a:r>
              <a:rPr lang="en-US" dirty="0"/>
              <a:t>’ </a:t>
            </a:r>
            <a:r>
              <a:rPr lang="en-US" dirty="0" smtClean="0"/>
              <a:t>IIT-Kanpur.</a:t>
            </a:r>
            <a:endParaRPr lang="en-US" dirty="0"/>
          </a:p>
          <a:p>
            <a:pPr>
              <a:buFont typeface="Courier New" panose="02070309020205020404" pitchFamily="49" charset="0"/>
              <a:buChar char="o"/>
            </a:pPr>
            <a:endParaRPr lang="en-US" dirty="0" smtClean="0"/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 smtClean="0"/>
              <a:t> </a:t>
            </a:r>
            <a:r>
              <a:rPr lang="en-US" dirty="0" err="1" smtClean="0"/>
              <a:t>GitHub</a:t>
            </a:r>
            <a:r>
              <a:rPr lang="en-US" dirty="0" smtClean="0"/>
              <a:t> Repo</a:t>
            </a:r>
          </a:p>
          <a:p>
            <a:pPr marL="0" indent="0">
              <a:buNone/>
            </a:pPr>
            <a:r>
              <a:rPr lang="en-US" dirty="0" smtClean="0"/>
              <a:t>	http</a:t>
            </a:r>
            <a:r>
              <a:rPr lang="en-US" smtClean="0"/>
              <a:t>://</a:t>
            </a:r>
            <a:r>
              <a:rPr lang="en-US" smtClean="0"/>
              <a:t>www.github.com/amoghpalnitkar/veloces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1150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514350" lvl="0" indent="-514350">
              <a:buFont typeface="+mj-lt"/>
              <a:buAutoNum type="romanUcPeriod"/>
            </a:pPr>
            <a:r>
              <a:rPr lang="en-US" i="1" dirty="0"/>
              <a:t>M. Dunn and A.L.N. Reddy, A new I/O scheduler for solid state devices. Tech. Rep. TAMU-ECE-2009-02, Department of Electrical and Computer Engineering, Texas A&amp;M University, 2009.</a:t>
            </a:r>
            <a:endParaRPr lang="en-IN" dirty="0"/>
          </a:p>
          <a:p>
            <a:pPr marL="514350" lvl="0" indent="-514350">
              <a:buFont typeface="+mj-lt"/>
              <a:buAutoNum type="romanUcPeriod"/>
            </a:pPr>
            <a:r>
              <a:rPr lang="en-US" i="1" dirty="0"/>
              <a:t>J. Kim,  Y. Oh, E. Kim, J. Choi,  D. Lee, and S.H. Noh, Disk schedulers for solid state drivers. In Proc. EMSOFT(2009), PP. 295-304.</a:t>
            </a:r>
            <a:endParaRPr lang="en-IN" dirty="0"/>
          </a:p>
          <a:p>
            <a:pPr marL="514350" lvl="0" indent="-514350">
              <a:buFont typeface="+mj-lt"/>
              <a:buAutoNum type="romanUcPeriod"/>
            </a:pPr>
            <a:r>
              <a:rPr lang="en-US" i="1" dirty="0"/>
              <a:t>Wang H., Huang P., He S., Zhou K., Li C., and He X. A novel I/O scheduler for SSD with improved performance and lifetime. Mass Storage Systems(MSST), 2013 IEEE 29th Symposium, 1-5.</a:t>
            </a:r>
            <a:endParaRPr lang="en-IN" dirty="0"/>
          </a:p>
          <a:p>
            <a:pPr marL="514350" lvl="0" indent="-514350">
              <a:buFont typeface="+mj-lt"/>
              <a:buAutoNum type="romanUcPeriod"/>
            </a:pPr>
            <a:r>
              <a:rPr lang="en-US" i="1" dirty="0"/>
              <a:t>S. Kang, H. Park, C. </a:t>
            </a:r>
            <a:r>
              <a:rPr lang="en-US" i="1" dirty="0" err="1"/>
              <a:t>Yoo</a:t>
            </a:r>
            <a:r>
              <a:rPr lang="en-US" i="1" dirty="0"/>
              <a:t>, Performance enhancement of I/O scheduler for solid state device. In 2011 IEEE International Conference on Consumer Electronics, 31-32</a:t>
            </a:r>
            <a:endParaRPr lang="en-IN" dirty="0"/>
          </a:p>
          <a:p>
            <a:pPr marL="514350" lvl="0" indent="-514350">
              <a:buFont typeface="+mj-lt"/>
              <a:buAutoNum type="romanUcPeriod"/>
            </a:pPr>
            <a:r>
              <a:rPr lang="en-US" i="1" dirty="0"/>
              <a:t>S. Park and K. </a:t>
            </a:r>
            <a:r>
              <a:rPr lang="en-US" i="1" dirty="0" err="1"/>
              <a:t>Shen</a:t>
            </a:r>
            <a:r>
              <a:rPr lang="en-US" i="1" dirty="0"/>
              <a:t>, "</a:t>
            </a:r>
            <a:r>
              <a:rPr lang="en-US" i="1" dirty="0" err="1"/>
              <a:t>Fios</a:t>
            </a:r>
            <a:r>
              <a:rPr lang="en-US" i="1" dirty="0"/>
              <a:t>: A fair, efficient flash i/o scheduler," in FAST, 2012. </a:t>
            </a:r>
            <a:endParaRPr lang="en-IN" dirty="0"/>
          </a:p>
          <a:p>
            <a:pPr marL="514350" lvl="0" indent="-514350">
              <a:buFont typeface="+mj-lt"/>
              <a:buAutoNum type="romanUcPeriod"/>
            </a:pPr>
            <a:r>
              <a:rPr lang="en-US" i="1" dirty="0"/>
              <a:t>Y. Hu, H. Jiang, L. </a:t>
            </a:r>
            <a:r>
              <a:rPr lang="en-US" i="1" dirty="0" err="1"/>
              <a:t>Tian</a:t>
            </a:r>
            <a:r>
              <a:rPr lang="en-US" i="1" dirty="0"/>
              <a:t>, H. </a:t>
            </a:r>
            <a:r>
              <a:rPr lang="en-US" i="1" dirty="0" err="1"/>
              <a:t>Luo</a:t>
            </a:r>
            <a:r>
              <a:rPr lang="en-US" i="1" dirty="0"/>
              <a:t>, and D. Feng, “Performance impact and interplay of </a:t>
            </a:r>
            <a:r>
              <a:rPr lang="en-US" i="1" dirty="0" err="1"/>
              <a:t>ssd</a:t>
            </a:r>
            <a:r>
              <a:rPr lang="en-US" i="1" dirty="0"/>
              <a:t> parallelism through advanced commands, allocation strategy and data granularity,” in Proceedings of the 25th International Conference on Supercomputing(ICS’2011), 2011.</a:t>
            </a:r>
            <a:endParaRPr lang="en-IN" dirty="0"/>
          </a:p>
          <a:p>
            <a:pPr marL="514350" lvl="0" indent="-514350">
              <a:buFont typeface="+mj-lt"/>
              <a:buAutoNum type="romanUcPeriod"/>
            </a:pPr>
            <a:r>
              <a:rPr lang="en-US" i="1" dirty="0"/>
              <a:t>J. </a:t>
            </a:r>
            <a:r>
              <a:rPr lang="en-US" i="1" dirty="0" err="1"/>
              <a:t>Axboe</a:t>
            </a:r>
            <a:r>
              <a:rPr lang="en-US" i="1" dirty="0"/>
              <a:t>. Linux block IO — present and future. In Ottawa Linux </a:t>
            </a:r>
            <a:r>
              <a:rPr lang="en-US" i="1" dirty="0" err="1"/>
              <a:t>Symp</a:t>
            </a:r>
            <a:r>
              <a:rPr lang="en-US" i="1" dirty="0"/>
              <a:t>., pages 51–61, Ottawa, Canada, July 2004.</a:t>
            </a:r>
            <a:endParaRPr lang="en-IN" dirty="0"/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2479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1097280" y="1605952"/>
            <a:ext cx="10058400" cy="145075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Thank you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12686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 smtClean="0"/>
              <a:t> Solid State Devices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 smtClean="0"/>
              <a:t> SSD vs HDD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 I/O </a:t>
            </a:r>
            <a:r>
              <a:rPr lang="en-US" dirty="0" smtClean="0"/>
              <a:t>Scheduler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 </a:t>
            </a:r>
            <a:r>
              <a:rPr lang="en-US" dirty="0" smtClean="0"/>
              <a:t>Current Schedulers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 smtClean="0"/>
              <a:t> Idea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 </a:t>
            </a:r>
            <a:r>
              <a:rPr lang="en-US" dirty="0" smtClean="0"/>
              <a:t>Performance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7981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Solid State Devices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76103" y="2250681"/>
            <a:ext cx="10058400" cy="402336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IN" dirty="0" smtClean="0"/>
              <a:t>Data </a:t>
            </a:r>
            <a:r>
              <a:rPr lang="en-IN" dirty="0"/>
              <a:t>storage </a:t>
            </a:r>
            <a:r>
              <a:rPr lang="en-IN" dirty="0" smtClean="0"/>
              <a:t>device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 smtClean="0"/>
              <a:t> Store </a:t>
            </a:r>
            <a:r>
              <a:rPr lang="en-IN" dirty="0"/>
              <a:t>data persistently</a:t>
            </a:r>
            <a:endParaRPr lang="en-IN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/>
                </a:solidFill>
              </a:rPr>
              <a:t> </a:t>
            </a:r>
            <a:r>
              <a:rPr lang="en-IN" dirty="0" smtClean="0">
                <a:solidFill>
                  <a:schemeClr val="tx1"/>
                </a:solidFill>
              </a:rPr>
              <a:t>NAND-based </a:t>
            </a:r>
            <a:r>
              <a:rPr lang="en-IN" dirty="0"/>
              <a:t>flash </a:t>
            </a:r>
            <a:r>
              <a:rPr lang="en-IN" dirty="0" smtClean="0"/>
              <a:t>memory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>
              <a:buNone/>
            </a:pPr>
            <a:r>
              <a:rPr lang="en-US" b="1" dirty="0" smtClean="0"/>
              <a:t>Properties –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High </a:t>
            </a:r>
            <a:r>
              <a:rPr lang="en-US" dirty="0"/>
              <a:t>speed.</a:t>
            </a:r>
            <a:endParaRPr lang="en-US" b="1" dirty="0" smtClean="0"/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Less access time.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Less latency.</a:t>
            </a:r>
          </a:p>
          <a:p>
            <a:pPr marL="0" indent="0">
              <a:buNone/>
            </a:pPr>
            <a:endParaRPr lang="en-IN" b="1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4938" y="2103311"/>
            <a:ext cx="6430742" cy="2714067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804596" y="4817378"/>
            <a:ext cx="15969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Block Diagram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18807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SSD </a:t>
            </a:r>
            <a:r>
              <a:rPr lang="en-US" dirty="0" err="1" smtClean="0"/>
              <a:t>vs</a:t>
            </a:r>
            <a:r>
              <a:rPr lang="en-US" dirty="0" smtClean="0"/>
              <a:t> HDD</a:t>
            </a:r>
            <a:endParaRPr lang="en-IN" dirty="0"/>
          </a:p>
        </p:txBody>
      </p:sp>
      <p:cxnSp>
        <p:nvCxnSpPr>
          <p:cNvPr id="5" name="Straight Connector 4"/>
          <p:cNvCxnSpPr>
            <a:stCxn id="2" idx="2"/>
          </p:cNvCxnSpPr>
          <p:nvPr/>
        </p:nvCxnSpPr>
        <p:spPr>
          <a:xfrm>
            <a:off x="6126480" y="1737360"/>
            <a:ext cx="0" cy="4131734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1097280" y="3857414"/>
            <a:ext cx="10058400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6871064" y="2389909"/>
            <a:ext cx="32134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Spatial Location Dependent</a:t>
            </a:r>
          </a:p>
          <a:p>
            <a:endParaRPr lang="en-IN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5996175"/>
              </p:ext>
            </p:extLst>
          </p:nvPr>
        </p:nvGraphicFramePr>
        <p:xfrm>
          <a:off x="1097280" y="1737360"/>
          <a:ext cx="10058400" cy="41317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52800"/>
                <a:gridCol w="3352800"/>
                <a:gridCol w="3352800"/>
              </a:tblGrid>
              <a:tr h="640375">
                <a:tc>
                  <a:txBody>
                    <a:bodyPr/>
                    <a:lstStyle/>
                    <a:p>
                      <a:r>
                        <a:rPr lang="en-US" dirty="0" smtClean="0"/>
                        <a:t>Point of Difference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SSD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HDD</a:t>
                      </a:r>
                      <a:endParaRPr lang="en-IN" dirty="0"/>
                    </a:p>
                  </a:txBody>
                  <a:tcPr/>
                </a:tc>
              </a:tr>
              <a:tr h="640375">
                <a:tc>
                  <a:txBody>
                    <a:bodyPr/>
                    <a:lstStyle/>
                    <a:p>
                      <a:r>
                        <a:rPr lang="en-US" dirty="0" smtClean="0"/>
                        <a:t>Read/write symmetry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Lower write speed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Comparable speeds</a:t>
                      </a:r>
                      <a:endParaRPr lang="en-IN" dirty="0"/>
                    </a:p>
                  </a:txBody>
                  <a:tcPr/>
                </a:tc>
              </a:tr>
              <a:tr h="1105305">
                <a:tc>
                  <a:txBody>
                    <a:bodyPr/>
                    <a:lstStyle/>
                    <a:p>
                      <a:r>
                        <a:rPr lang="en-US" dirty="0" smtClean="0"/>
                        <a:t>Data transfer</a:t>
                      </a:r>
                      <a:r>
                        <a:rPr lang="en-US" baseline="0" dirty="0" smtClean="0"/>
                        <a:t> rate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Very</a:t>
                      </a:r>
                      <a:r>
                        <a:rPr lang="en-US" baseline="0" dirty="0" smtClean="0"/>
                        <a:t> high (R/W) – 450/300 Mbps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Much lower</a:t>
                      </a:r>
                      <a:r>
                        <a:rPr lang="en-US" baseline="0" dirty="0" smtClean="0"/>
                        <a:t> (R/W) – 130/130 Mbps</a:t>
                      </a:r>
                      <a:endParaRPr lang="en-IN" dirty="0"/>
                    </a:p>
                  </a:txBody>
                  <a:tcPr/>
                </a:tc>
              </a:tr>
              <a:tr h="1105305">
                <a:tc>
                  <a:txBody>
                    <a:bodyPr/>
                    <a:lstStyle/>
                    <a:p>
                      <a:r>
                        <a:rPr lang="en-US" dirty="0" smtClean="0"/>
                        <a:t>Internal</a:t>
                      </a:r>
                      <a:r>
                        <a:rPr lang="en-US" baseline="0" dirty="0" smtClean="0"/>
                        <a:t> Structure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NAND-based</a:t>
                      </a:r>
                      <a:r>
                        <a:rPr lang="en-US" baseline="0" dirty="0" smtClean="0"/>
                        <a:t> flash memory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Electromechanical</a:t>
                      </a:r>
                      <a:r>
                        <a:rPr lang="en-US" baseline="0" dirty="0" smtClean="0"/>
                        <a:t> Magnetic Disk</a:t>
                      </a:r>
                      <a:endParaRPr lang="en-IN" dirty="0"/>
                    </a:p>
                  </a:txBody>
                  <a:tcPr/>
                </a:tc>
              </a:tr>
              <a:tr h="640375">
                <a:tc>
                  <a:txBody>
                    <a:bodyPr/>
                    <a:lstStyle/>
                    <a:p>
                      <a:r>
                        <a:rPr lang="en-US" dirty="0" smtClean="0"/>
                        <a:t>Random access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Fairly better than HDD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Very low compared to SSD</a:t>
                      </a:r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2324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I/O Scheduler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87195" y="2108464"/>
            <a:ext cx="10058400" cy="402336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 One which decides the order of block I/O operations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 Minimize </a:t>
            </a:r>
            <a:r>
              <a:rPr lang="en-US" dirty="0"/>
              <a:t>access time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 Share I/O devices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dirty="0" smtClean="0"/>
              <a:t>Performs merging of requests  </a:t>
            </a:r>
            <a:endParaRPr lang="en-IN" dirty="0"/>
          </a:p>
        </p:txBody>
      </p:sp>
      <p:sp>
        <p:nvSpPr>
          <p:cNvPr id="5" name="Flowchart: Process 4"/>
          <p:cNvSpPr/>
          <p:nvPr/>
        </p:nvSpPr>
        <p:spPr>
          <a:xfrm>
            <a:off x="6792146" y="2108464"/>
            <a:ext cx="4420337" cy="734096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prstClr val="white"/>
              </a:solidFill>
            </a:endParaRPr>
          </a:p>
        </p:txBody>
      </p:sp>
      <p:sp>
        <p:nvSpPr>
          <p:cNvPr id="7" name="Right Arrow 6"/>
          <p:cNvSpPr/>
          <p:nvPr/>
        </p:nvSpPr>
        <p:spPr>
          <a:xfrm rot="5400000">
            <a:off x="8161815" y="2919833"/>
            <a:ext cx="708338" cy="55379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prstClr val="white"/>
              </a:solidFill>
            </a:endParaRPr>
          </a:p>
        </p:txBody>
      </p:sp>
      <p:sp>
        <p:nvSpPr>
          <p:cNvPr id="8" name="Right Arrow 7"/>
          <p:cNvSpPr/>
          <p:nvPr/>
        </p:nvSpPr>
        <p:spPr>
          <a:xfrm rot="5400000">
            <a:off x="9196632" y="2919833"/>
            <a:ext cx="708338" cy="55379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prstClr val="white"/>
              </a:solidFill>
            </a:endParaRPr>
          </a:p>
        </p:txBody>
      </p:sp>
      <p:sp>
        <p:nvSpPr>
          <p:cNvPr id="12" name="Frame 11"/>
          <p:cNvSpPr/>
          <p:nvPr/>
        </p:nvSpPr>
        <p:spPr>
          <a:xfrm>
            <a:off x="6548888" y="3636830"/>
            <a:ext cx="4906851" cy="521596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prstClr val="black"/>
              </a:solidFill>
            </a:endParaRPr>
          </a:p>
        </p:txBody>
      </p:sp>
      <p:sp>
        <p:nvSpPr>
          <p:cNvPr id="15" name="Right Arrow 14"/>
          <p:cNvSpPr/>
          <p:nvPr/>
        </p:nvSpPr>
        <p:spPr>
          <a:xfrm rot="5400000">
            <a:off x="10231449" y="2919833"/>
            <a:ext cx="708338" cy="55379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prstClr val="white"/>
              </a:solidFill>
            </a:endParaRPr>
          </a:p>
        </p:txBody>
      </p:sp>
      <p:sp>
        <p:nvSpPr>
          <p:cNvPr id="19" name="Right Arrow 18"/>
          <p:cNvSpPr/>
          <p:nvPr/>
        </p:nvSpPr>
        <p:spPr>
          <a:xfrm rot="5400000">
            <a:off x="7161448" y="2919833"/>
            <a:ext cx="708338" cy="55379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prstClr val="white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976878" y="3694193"/>
            <a:ext cx="2050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prstClr val="black"/>
                </a:solidFill>
              </a:rPr>
              <a:t>Block Layer</a:t>
            </a:r>
            <a:endParaRPr lang="en-IN" dirty="0">
              <a:solidFill>
                <a:prstClr val="black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369457" y="2270679"/>
            <a:ext cx="3265714" cy="381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prstClr val="black"/>
                </a:solidFill>
              </a:rPr>
              <a:t>User Space</a:t>
            </a:r>
            <a:endParaRPr lang="en-IN" dirty="0">
              <a:solidFill>
                <a:prstClr val="black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215354" y="389762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N" dirty="0">
              <a:solidFill>
                <a:prstClr val="black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062598" y="4266960"/>
            <a:ext cx="1596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I/O Scheduler</a:t>
            </a:r>
            <a:endParaRPr lang="en-IN" dirty="0">
              <a:solidFill>
                <a:prstClr val="black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820311" y="2870363"/>
            <a:ext cx="15491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I/O Requests</a:t>
            </a:r>
            <a:endParaRPr lang="en-IN" dirty="0">
              <a:solidFill>
                <a:prstClr val="black"/>
              </a:solidFill>
            </a:endParaRP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4148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5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4.44444E-6 L 0.13463 4.44444E-6 C 0.19505 4.44444E-6 0.26953 -0.02223 0.26953 -0.04051 L 0.26953 -0.08033 " pathEditMode="relative" rAng="0" ptsTypes="AAAA">
                                      <p:cBhvr>
                                        <p:cTn id="50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477" y="-402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000"/>
                            </p:stCondLst>
                            <p:childTnLst>
                              <p:par>
                                <p:cTn id="52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0.00209 L 0.00104 0.20371 L 0.08112 0.20116 " pathEditMode="relative" rAng="0" ptsTypes="AAA">
                                      <p:cBhvr>
                                        <p:cTn id="83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49" y="100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-2.22222E-6 L -0.00234 0.19121 " pathEditMode="relative" rAng="0" ptsTypes="AA">
                                      <p:cBhvr>
                                        <p:cTn id="87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956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-2.22222E-6 L 4.79167E-6 0.19815 L -0.08724 0.19584 " pathEditMode="relative" rAng="0" ptsTypes="AAA">
                                      <p:cBhvr>
                                        <p:cTn id="91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362" y="9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-2.22222E-6 L -0.00221 0.19815 L 0.08346 0.19584 " pathEditMode="relative" rAng="0" ptsTypes="AAA">
                                      <p:cBhvr>
                                        <p:cTn id="95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89" y="9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animBg="1"/>
      <p:bldP spid="7" grpId="0" animBg="1"/>
      <p:bldP spid="7" grpId="1" animBg="1"/>
      <p:bldP spid="8" grpId="0" animBg="1"/>
      <p:bldP spid="8" grpId="1" animBg="1"/>
      <p:bldP spid="12" grpId="0" animBg="1"/>
      <p:bldP spid="15" grpId="0" animBg="1"/>
      <p:bldP spid="15" grpId="1" animBg="1"/>
      <p:bldP spid="19" grpId="0" animBg="1"/>
      <p:bldP spid="19" grpId="1" animBg="1"/>
      <p:bldP spid="4" grpId="0"/>
      <p:bldP spid="6" grpId="0"/>
      <p:bldP spid="10" grpId="0"/>
      <p:bldP spid="10" grpId="1"/>
      <p:bldP spid="10" grpId="2"/>
      <p:bldP spid="10" grpId="3"/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Schedulers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8720" y="2224557"/>
            <a:ext cx="10058400" cy="4023360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No-op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Deadline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Complete Fair Queuing(CFQ)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1891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Noop</a:t>
            </a:r>
            <a:r>
              <a:rPr lang="en-US" dirty="0" smtClean="0"/>
              <a:t> Scheduler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2071" y="2374707"/>
            <a:ext cx="10058400" cy="4023360"/>
          </a:xfrm>
        </p:spPr>
        <p:txBody>
          <a:bodyPr/>
          <a:lstStyle/>
          <a:p>
            <a:pPr lvl="1">
              <a:buFont typeface="Arial" panose="020B0604020202020204" pitchFamily="34" charset="0"/>
              <a:buChar char="•"/>
            </a:pPr>
            <a:r>
              <a:rPr lang="en-IN" sz="2400" dirty="0"/>
              <a:t>s</a:t>
            </a:r>
            <a:r>
              <a:rPr lang="en-IN" sz="2000" dirty="0"/>
              <a:t>imple </a:t>
            </a:r>
            <a:r>
              <a:rPr lang="en-IN" sz="2000" dirty="0">
                <a:solidFill>
                  <a:schemeClr val="accent1"/>
                </a:solidFill>
              </a:rPr>
              <a:t>FIFO </a:t>
            </a:r>
            <a:r>
              <a:rPr lang="en-IN" sz="2000" dirty="0" smtClean="0">
                <a:solidFill>
                  <a:schemeClr val="accent1"/>
                </a:solidFill>
              </a:rPr>
              <a:t>queue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sz="2000" dirty="0"/>
              <a:t>I</a:t>
            </a:r>
            <a:r>
              <a:rPr lang="en-IN" sz="2000" dirty="0" smtClean="0"/>
              <a:t>mplements </a:t>
            </a:r>
            <a:r>
              <a:rPr lang="en-IN" sz="2000" dirty="0">
                <a:solidFill>
                  <a:schemeClr val="accent1"/>
                </a:solidFill>
              </a:rPr>
              <a:t>request </a:t>
            </a:r>
            <a:r>
              <a:rPr lang="en-IN" sz="2000" dirty="0" smtClean="0">
                <a:solidFill>
                  <a:schemeClr val="accent1"/>
                </a:solidFill>
              </a:rPr>
              <a:t>merging</a:t>
            </a:r>
            <a:r>
              <a:rPr lang="en-IN" sz="2000" dirty="0"/>
              <a:t> </a:t>
            </a:r>
            <a:endParaRPr lang="en-US" sz="2000" dirty="0" smtClean="0"/>
          </a:p>
          <a:p>
            <a:pPr marL="201168" lvl="1" indent="0">
              <a:buNone/>
            </a:pPr>
            <a:endParaRPr lang="en-US" dirty="0"/>
          </a:p>
          <a:p>
            <a:pPr marL="201168" lvl="1" indent="0">
              <a:buNone/>
            </a:pPr>
            <a:endParaRPr lang="en-US" dirty="0" smtClean="0"/>
          </a:p>
          <a:p>
            <a:pPr marL="201168" lvl="1" indent="0">
              <a:buNone/>
            </a:pPr>
            <a:endParaRPr lang="en-US" dirty="0"/>
          </a:p>
          <a:p>
            <a:pPr marL="201168" lvl="1" indent="0">
              <a:buNone/>
            </a:pPr>
            <a:r>
              <a:rPr lang="en-US" sz="2000" b="1" dirty="0" smtClean="0"/>
              <a:t>Disadvantage for SSD: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 smtClean="0"/>
              <a:t>Does not consider properties of SSD</a:t>
            </a:r>
          </a:p>
          <a:p>
            <a:pPr marL="201168" lvl="1" indent="0">
              <a:buNone/>
            </a:pPr>
            <a:endParaRPr lang="en-US" dirty="0"/>
          </a:p>
          <a:p>
            <a:pPr marL="201168" lvl="1" indent="0">
              <a:buNone/>
            </a:pPr>
            <a:endParaRPr lang="en-US" dirty="0" smtClean="0"/>
          </a:p>
          <a:p>
            <a:pPr marL="201168" lvl="1" indent="0">
              <a:buNone/>
            </a:pPr>
            <a:endParaRPr lang="en-US" dirty="0"/>
          </a:p>
          <a:p>
            <a:pPr marL="201168" lvl="1" indent="0">
              <a:buNone/>
            </a:pPr>
            <a:endParaRPr lang="en-US" dirty="0" smtClean="0"/>
          </a:p>
          <a:p>
            <a:pPr marL="201168" lvl="1" indent="0">
              <a:buNone/>
            </a:pPr>
            <a:endParaRPr lang="en-IN" dirty="0" smtClean="0"/>
          </a:p>
        </p:txBody>
      </p:sp>
      <p:sp>
        <p:nvSpPr>
          <p:cNvPr id="11" name="Rectangle 10"/>
          <p:cNvSpPr/>
          <p:nvPr/>
        </p:nvSpPr>
        <p:spPr>
          <a:xfrm>
            <a:off x="7833815" y="3395007"/>
            <a:ext cx="941696" cy="491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R1</a:t>
            </a:r>
            <a:endParaRPr lang="en-IN" dirty="0"/>
          </a:p>
        </p:txBody>
      </p:sp>
      <p:sp>
        <p:nvSpPr>
          <p:cNvPr id="17" name="Rectangle 16"/>
          <p:cNvSpPr/>
          <p:nvPr/>
        </p:nvSpPr>
        <p:spPr>
          <a:xfrm>
            <a:off x="6892119" y="3395007"/>
            <a:ext cx="941696" cy="491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R2</a:t>
            </a:r>
            <a:endParaRPr lang="en-IN" dirty="0"/>
          </a:p>
        </p:txBody>
      </p:sp>
      <p:sp>
        <p:nvSpPr>
          <p:cNvPr id="18" name="Rectangle 17"/>
          <p:cNvSpPr/>
          <p:nvPr/>
        </p:nvSpPr>
        <p:spPr>
          <a:xfrm>
            <a:off x="5950423" y="3395006"/>
            <a:ext cx="941696" cy="491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R3</a:t>
            </a:r>
            <a:endParaRPr lang="en-IN" dirty="0"/>
          </a:p>
        </p:txBody>
      </p:sp>
      <p:sp>
        <p:nvSpPr>
          <p:cNvPr id="19" name="Rectangle 18"/>
          <p:cNvSpPr/>
          <p:nvPr/>
        </p:nvSpPr>
        <p:spPr>
          <a:xfrm>
            <a:off x="7833815" y="2374711"/>
            <a:ext cx="941696" cy="491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R1</a:t>
            </a:r>
            <a:endParaRPr lang="en-IN" dirty="0"/>
          </a:p>
        </p:txBody>
      </p:sp>
      <p:sp>
        <p:nvSpPr>
          <p:cNvPr id="20" name="Rectangle 19"/>
          <p:cNvSpPr/>
          <p:nvPr/>
        </p:nvSpPr>
        <p:spPr>
          <a:xfrm>
            <a:off x="6892119" y="2374709"/>
            <a:ext cx="941696" cy="491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R2</a:t>
            </a:r>
            <a:endParaRPr lang="en-IN" dirty="0"/>
          </a:p>
        </p:txBody>
      </p:sp>
      <p:sp>
        <p:nvSpPr>
          <p:cNvPr id="21" name="Rectangle 20"/>
          <p:cNvSpPr/>
          <p:nvPr/>
        </p:nvSpPr>
        <p:spPr>
          <a:xfrm>
            <a:off x="5950423" y="2374709"/>
            <a:ext cx="941696" cy="491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R3</a:t>
            </a:r>
            <a:endParaRPr lang="en-IN" dirty="0"/>
          </a:p>
        </p:txBody>
      </p:sp>
      <p:sp>
        <p:nvSpPr>
          <p:cNvPr id="4" name="Right Arrow 3"/>
          <p:cNvSpPr/>
          <p:nvPr/>
        </p:nvSpPr>
        <p:spPr>
          <a:xfrm>
            <a:off x="9208145" y="2442948"/>
            <a:ext cx="504967" cy="3548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Right Arrow 11"/>
          <p:cNvSpPr/>
          <p:nvPr/>
        </p:nvSpPr>
        <p:spPr>
          <a:xfrm>
            <a:off x="9208144" y="3463245"/>
            <a:ext cx="504967" cy="3548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Rectangle 12"/>
          <p:cNvSpPr/>
          <p:nvPr/>
        </p:nvSpPr>
        <p:spPr>
          <a:xfrm>
            <a:off x="9963548" y="2374709"/>
            <a:ext cx="941696" cy="491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R1</a:t>
            </a:r>
            <a:endParaRPr lang="en-IN" dirty="0"/>
          </a:p>
        </p:txBody>
      </p:sp>
      <p:sp>
        <p:nvSpPr>
          <p:cNvPr id="15" name="Rectangle 14"/>
          <p:cNvSpPr/>
          <p:nvPr/>
        </p:nvSpPr>
        <p:spPr>
          <a:xfrm>
            <a:off x="9963548" y="2374708"/>
            <a:ext cx="941696" cy="491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R2</a:t>
            </a:r>
            <a:endParaRPr lang="en-IN" dirty="0"/>
          </a:p>
        </p:txBody>
      </p:sp>
      <p:sp>
        <p:nvSpPr>
          <p:cNvPr id="16" name="Rectangle 15"/>
          <p:cNvSpPr/>
          <p:nvPr/>
        </p:nvSpPr>
        <p:spPr>
          <a:xfrm>
            <a:off x="9963548" y="2374708"/>
            <a:ext cx="941696" cy="491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R3</a:t>
            </a:r>
            <a:endParaRPr lang="en-IN" dirty="0"/>
          </a:p>
        </p:txBody>
      </p:sp>
      <p:sp>
        <p:nvSpPr>
          <p:cNvPr id="22" name="Rectangle 21"/>
          <p:cNvSpPr/>
          <p:nvPr/>
        </p:nvSpPr>
        <p:spPr>
          <a:xfrm>
            <a:off x="9959453" y="3395006"/>
            <a:ext cx="941696" cy="491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R1</a:t>
            </a:r>
            <a:endParaRPr lang="en-IN" dirty="0"/>
          </a:p>
        </p:txBody>
      </p:sp>
      <p:sp>
        <p:nvSpPr>
          <p:cNvPr id="23" name="Rectangle 22"/>
          <p:cNvSpPr/>
          <p:nvPr/>
        </p:nvSpPr>
        <p:spPr>
          <a:xfrm>
            <a:off x="9955357" y="3395006"/>
            <a:ext cx="941696" cy="491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R2+R3</a:t>
            </a:r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045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4.44444E-6 L 0.08229 0.00024 " pathEditMode="relative" rAng="0" ptsTypes="AA">
                                      <p:cBhvr>
                                        <p:cTn id="21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15" y="0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17 -4.44444E-6 L 0.08086 -4.44444E-6 " pathEditMode="relative" rAng="0" ptsTypes="AA">
                                      <p:cBhvr>
                                        <p:cTn id="23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0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8086 -4.44444E-6 L 0.15143 0.00024 " pathEditMode="relative" rAng="0" ptsTypes="AA">
                                      <p:cBhvr>
                                        <p:cTn id="33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2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2.96296E-6 L 0.08229 0.00046 " pathEditMode="relative" rAng="0" ptsTypes="AA">
                                      <p:cBhvr>
                                        <p:cTn id="64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15" y="23"/>
                                    </p:animMotion>
                                  </p:childTnLst>
                                </p:cTn>
                              </p:par>
                              <p:par>
                                <p:cTn id="65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2.96296E-6 L 0.07734 -7.56773E-17 " pathEditMode="relative" rAng="0" ptsTypes="AA">
                                      <p:cBhvr>
                                        <p:cTn id="66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11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42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7735 2.96296E-6 L 0.15143 0.00046 " pathEditMode="relative" rAng="0" ptsTypes="AA">
                                      <p:cBhvr>
                                        <p:cTn id="70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698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0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1" grpId="0" uiExpand="1" animBg="1"/>
      <p:bldP spid="11" grpId="1" uiExpand="1" animBg="1"/>
      <p:bldP spid="17" grpId="0" uiExpand="1" animBg="1"/>
      <p:bldP spid="17" grpId="1" uiExpand="1" animBg="1"/>
      <p:bldP spid="17" grpId="2" uiExpand="1" animBg="1"/>
      <p:bldP spid="18" grpId="0" uiExpand="1" animBg="1"/>
      <p:bldP spid="18" grpId="1" uiExpand="1" animBg="1"/>
      <p:bldP spid="18" grpId="2" uiExpand="1" animBg="1"/>
      <p:bldP spid="18" grpId="3" animBg="1"/>
      <p:bldP spid="19" grpId="0" uiExpand="1" animBg="1"/>
      <p:bldP spid="20" grpId="2" uiExpand="1" animBg="1"/>
      <p:bldP spid="20" grpId="3" uiExpand="1" animBg="1"/>
      <p:bldP spid="21" grpId="0" uiExpand="1" animBg="1"/>
      <p:bldP spid="21" grpId="1" uiExpand="1" animBg="1"/>
      <p:bldP spid="21" grpId="3" uiExpand="1" animBg="1"/>
      <p:bldP spid="4" grpId="0" uiExpand="1" animBg="1"/>
      <p:bldP spid="12" grpId="0" uiExpand="1" animBg="1"/>
      <p:bldP spid="13" grpId="0" uiExpand="1" animBg="1"/>
      <p:bldP spid="15" grpId="0" uiExpand="1" animBg="1"/>
      <p:bldP spid="16" grpId="0" uiExpand="1" animBg="1"/>
      <p:bldP spid="22" grpId="0" uiExpand="1" animBg="1"/>
      <p:bldP spid="23" grpId="0" uiExpan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77325"/>
            <a:ext cx="10058400" cy="1450757"/>
          </a:xfrm>
        </p:spPr>
        <p:txBody>
          <a:bodyPr/>
          <a:lstStyle/>
          <a:p>
            <a:r>
              <a:rPr lang="en-US" dirty="0" smtClean="0"/>
              <a:t>Deadline Scheduler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6847" y="2306470"/>
            <a:ext cx="10058400" cy="402336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chemeClr val="accent1"/>
                </a:solidFill>
              </a:rPr>
              <a:t> Imposing </a:t>
            </a:r>
            <a:r>
              <a:rPr lang="en-IN" dirty="0">
                <a:solidFill>
                  <a:schemeClr val="accent1"/>
                </a:solidFill>
              </a:rPr>
              <a:t>a deadline </a:t>
            </a:r>
            <a:r>
              <a:rPr lang="en-IN" dirty="0"/>
              <a:t>on all I/O </a:t>
            </a:r>
            <a:r>
              <a:rPr lang="en-IN" dirty="0" smtClean="0"/>
              <a:t>operations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 Read and write FIFO queues and a sorted queue</a:t>
            </a:r>
            <a:endParaRPr lang="en-IN" dirty="0" smtClean="0"/>
          </a:p>
          <a:p>
            <a:endParaRPr lang="en-US" dirty="0" smtClean="0"/>
          </a:p>
          <a:p>
            <a:endParaRPr lang="en-US" b="1" dirty="0" smtClean="0"/>
          </a:p>
          <a:p>
            <a:endParaRPr lang="en-US" b="1" dirty="0"/>
          </a:p>
          <a:p>
            <a:r>
              <a:rPr lang="en-US" b="1" dirty="0" smtClean="0"/>
              <a:t>Disadvantage for SSD: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Overhead of arranging requests according to sector</a:t>
            </a:r>
            <a:endParaRPr lang="en-IN" dirty="0"/>
          </a:p>
        </p:txBody>
      </p:sp>
      <p:sp>
        <p:nvSpPr>
          <p:cNvPr id="9" name="Rectangle 8"/>
          <p:cNvSpPr/>
          <p:nvPr/>
        </p:nvSpPr>
        <p:spPr>
          <a:xfrm>
            <a:off x="6647142" y="2306470"/>
            <a:ext cx="941696" cy="491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</a:t>
            </a:r>
            <a:r>
              <a:rPr lang="en-US" dirty="0" smtClean="0"/>
              <a:t>3</a:t>
            </a:r>
            <a:endParaRPr lang="en-IN" dirty="0"/>
          </a:p>
        </p:txBody>
      </p:sp>
      <p:sp>
        <p:nvSpPr>
          <p:cNvPr id="10" name="Rectangle 9"/>
          <p:cNvSpPr/>
          <p:nvPr/>
        </p:nvSpPr>
        <p:spPr>
          <a:xfrm>
            <a:off x="7588838" y="2306470"/>
            <a:ext cx="941696" cy="491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</a:t>
            </a:r>
            <a:r>
              <a:rPr lang="en-US" dirty="0" smtClean="0"/>
              <a:t>2</a:t>
            </a:r>
            <a:endParaRPr lang="en-IN" dirty="0"/>
          </a:p>
        </p:txBody>
      </p:sp>
      <p:sp>
        <p:nvSpPr>
          <p:cNvPr id="11" name="Rectangle 10"/>
          <p:cNvSpPr/>
          <p:nvPr/>
        </p:nvSpPr>
        <p:spPr>
          <a:xfrm>
            <a:off x="8530534" y="2306470"/>
            <a:ext cx="941696" cy="491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</a:t>
            </a:r>
            <a:r>
              <a:rPr lang="en-US" dirty="0" smtClean="0"/>
              <a:t>1</a:t>
            </a:r>
            <a:endParaRPr lang="en-IN" dirty="0"/>
          </a:p>
        </p:txBody>
      </p:sp>
      <p:sp>
        <p:nvSpPr>
          <p:cNvPr id="12" name="Rectangle 11"/>
          <p:cNvSpPr/>
          <p:nvPr/>
        </p:nvSpPr>
        <p:spPr>
          <a:xfrm>
            <a:off x="6647142" y="3258525"/>
            <a:ext cx="941696" cy="491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R3</a:t>
            </a:r>
            <a:endParaRPr lang="en-IN" dirty="0"/>
          </a:p>
        </p:txBody>
      </p:sp>
      <p:sp>
        <p:nvSpPr>
          <p:cNvPr id="13" name="Rectangle 12"/>
          <p:cNvSpPr/>
          <p:nvPr/>
        </p:nvSpPr>
        <p:spPr>
          <a:xfrm>
            <a:off x="7588838" y="3258524"/>
            <a:ext cx="941696" cy="491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R2</a:t>
            </a:r>
            <a:endParaRPr lang="en-IN" dirty="0"/>
          </a:p>
        </p:txBody>
      </p:sp>
      <p:sp>
        <p:nvSpPr>
          <p:cNvPr id="14" name="Rectangle 13"/>
          <p:cNvSpPr/>
          <p:nvPr/>
        </p:nvSpPr>
        <p:spPr>
          <a:xfrm>
            <a:off x="8530534" y="3258524"/>
            <a:ext cx="941696" cy="491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R1</a:t>
            </a:r>
            <a:endParaRPr lang="en-IN" dirty="0"/>
          </a:p>
        </p:txBody>
      </p:sp>
      <p:sp>
        <p:nvSpPr>
          <p:cNvPr id="16" name="Rectangle 15"/>
          <p:cNvSpPr/>
          <p:nvPr/>
        </p:nvSpPr>
        <p:spPr>
          <a:xfrm>
            <a:off x="6647142" y="4210578"/>
            <a:ext cx="941696" cy="491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WR3</a:t>
            </a:r>
            <a:endParaRPr lang="en-IN" dirty="0"/>
          </a:p>
        </p:txBody>
      </p:sp>
      <p:sp>
        <p:nvSpPr>
          <p:cNvPr id="17" name="Rectangle 16"/>
          <p:cNvSpPr/>
          <p:nvPr/>
        </p:nvSpPr>
        <p:spPr>
          <a:xfrm>
            <a:off x="7588838" y="4210578"/>
            <a:ext cx="941696" cy="491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WR2</a:t>
            </a:r>
            <a:endParaRPr lang="en-IN" dirty="0"/>
          </a:p>
        </p:txBody>
      </p:sp>
      <p:sp>
        <p:nvSpPr>
          <p:cNvPr id="18" name="Rectangle 17"/>
          <p:cNvSpPr/>
          <p:nvPr/>
        </p:nvSpPr>
        <p:spPr>
          <a:xfrm>
            <a:off x="8530534" y="4210578"/>
            <a:ext cx="941696" cy="491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WR1</a:t>
            </a:r>
            <a:endParaRPr lang="en-IN" dirty="0"/>
          </a:p>
        </p:txBody>
      </p:sp>
      <p:sp>
        <p:nvSpPr>
          <p:cNvPr id="19" name="TextBox 18"/>
          <p:cNvSpPr txBox="1"/>
          <p:nvPr/>
        </p:nvSpPr>
        <p:spPr>
          <a:xfrm>
            <a:off x="9594376" y="2292821"/>
            <a:ext cx="4094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?</a:t>
            </a:r>
            <a:endParaRPr lang="en-IN" sz="3200" dirty="0"/>
          </a:p>
        </p:txBody>
      </p:sp>
      <p:sp>
        <p:nvSpPr>
          <p:cNvPr id="20" name="TextBox 19"/>
          <p:cNvSpPr txBox="1"/>
          <p:nvPr/>
        </p:nvSpPr>
        <p:spPr>
          <a:xfrm>
            <a:off x="9594376" y="3165068"/>
            <a:ext cx="4094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?</a:t>
            </a:r>
            <a:endParaRPr lang="en-IN" sz="3200" dirty="0"/>
          </a:p>
        </p:txBody>
      </p:sp>
      <p:sp>
        <p:nvSpPr>
          <p:cNvPr id="22" name="Rectangle 21"/>
          <p:cNvSpPr/>
          <p:nvPr/>
        </p:nvSpPr>
        <p:spPr>
          <a:xfrm>
            <a:off x="10513551" y="4220934"/>
            <a:ext cx="941696" cy="491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WR1</a:t>
            </a:r>
            <a:endParaRPr lang="en-IN" dirty="0"/>
          </a:p>
        </p:txBody>
      </p:sp>
      <p:sp>
        <p:nvSpPr>
          <p:cNvPr id="23" name="Right Arrow 22"/>
          <p:cNvSpPr/>
          <p:nvPr/>
        </p:nvSpPr>
        <p:spPr>
          <a:xfrm>
            <a:off x="9771797" y="4338585"/>
            <a:ext cx="464024" cy="2560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4" name="Right Arrow 23"/>
          <p:cNvSpPr/>
          <p:nvPr/>
        </p:nvSpPr>
        <p:spPr>
          <a:xfrm>
            <a:off x="9771797" y="3376175"/>
            <a:ext cx="464024" cy="2560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5" name="Rectangle 24"/>
          <p:cNvSpPr/>
          <p:nvPr/>
        </p:nvSpPr>
        <p:spPr>
          <a:xfrm>
            <a:off x="10513551" y="3258524"/>
            <a:ext cx="941696" cy="491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R1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2709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1.48148E-6 L 0.07552 0.00092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76" y="46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1.48148E-6 L 0.07734 -4.44444E-6 " pathEditMode="relative" rAng="0" ptsTypes="AA">
                                      <p:cBhvr>
                                        <p:cTn id="36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45" y="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3.7037E-7 L 0.08047 0.00046 " pathEditMode="relative" rAng="0" ptsTypes="AA">
                                      <p:cBhvr>
                                        <p:cTn id="55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23" y="23"/>
                                    </p:animMotion>
                                  </p:childTnLst>
                                </p:cTn>
                              </p:par>
                              <p:par>
                                <p:cTn id="56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3.7037E-7 L 0.07734 -2.59259E-6 " pathEditMode="relative" rAng="0" ptsTypes="AA">
                                      <p:cBhvr>
                                        <p:cTn id="57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23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2" grpId="0" animBg="1"/>
      <p:bldP spid="13" grpId="0" animBg="1"/>
      <p:bldP spid="14" grpId="0" animBg="1"/>
      <p:bldP spid="16" grpId="0" animBg="1"/>
      <p:bldP spid="17" grpId="0" animBg="1"/>
      <p:bldP spid="18" grpId="0" animBg="1"/>
      <p:bldP spid="19" grpId="0"/>
      <p:bldP spid="20" grpId="0"/>
      <p:bldP spid="20" grpId="1"/>
      <p:bldP spid="22" grpId="0" animBg="1"/>
      <p:bldP spid="23" grpId="0" animBg="1"/>
      <p:bldP spid="24" grpId="0" animBg="1"/>
      <p:bldP spid="25" grpId="0" animBg="1"/>
    </p:bld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1289</TotalTime>
  <Words>713</Words>
  <Application>Microsoft Office PowerPoint</Application>
  <PresentationFormat>Widescreen</PresentationFormat>
  <Paragraphs>225</Paragraphs>
  <Slides>25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Arabic Typesetting</vt:lpstr>
      <vt:lpstr>Arial</vt:lpstr>
      <vt:lpstr>Calibri</vt:lpstr>
      <vt:lpstr>Calibri Light</vt:lpstr>
      <vt:lpstr>Courier New</vt:lpstr>
      <vt:lpstr>Wingdings</vt:lpstr>
      <vt:lpstr>Retrospect</vt:lpstr>
      <vt:lpstr>Veloces : Efficient I/O Scheduler for Solid State   Devices</vt:lpstr>
      <vt:lpstr>PowerPoint Presentation</vt:lpstr>
      <vt:lpstr>Overview</vt:lpstr>
      <vt:lpstr>Solid State Devices</vt:lpstr>
      <vt:lpstr>SSD vs HDD</vt:lpstr>
      <vt:lpstr>I/O Scheduler</vt:lpstr>
      <vt:lpstr>Schedulers</vt:lpstr>
      <vt:lpstr>Noop Scheduler</vt:lpstr>
      <vt:lpstr>Deadline Scheduler</vt:lpstr>
      <vt:lpstr>CFQ Scheduler</vt:lpstr>
      <vt:lpstr>Problem Definition</vt:lpstr>
      <vt:lpstr>Features of ‘Veloces’ Scheduler</vt:lpstr>
      <vt:lpstr>Read Preference</vt:lpstr>
      <vt:lpstr>How do we implement?</vt:lpstr>
      <vt:lpstr>Front Merging</vt:lpstr>
      <vt:lpstr>Block Boundary</vt:lpstr>
      <vt:lpstr>PowerPoint Presentation</vt:lpstr>
      <vt:lpstr>PowerPoint Presentation</vt:lpstr>
      <vt:lpstr>Tunables</vt:lpstr>
      <vt:lpstr>Testing Platform</vt:lpstr>
      <vt:lpstr>Result and Performance</vt:lpstr>
      <vt:lpstr>PowerPoint Presentation</vt:lpstr>
      <vt:lpstr>Achievements and Recognition</vt:lpstr>
      <vt:lpstr>References</vt:lpstr>
      <vt:lpstr>PowerPoint Presentation</vt:lpstr>
    </vt:vector>
  </TitlesOfParts>
  <Company> 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Efficient I/O Scheduler for Solid State Devices</dc:title>
  <dc:creator>Amogh</dc:creator>
  <cp:lastModifiedBy>Sarvesh</cp:lastModifiedBy>
  <cp:revision>343</cp:revision>
  <dcterms:created xsi:type="dcterms:W3CDTF">2014-01-31T12:26:09Z</dcterms:created>
  <dcterms:modified xsi:type="dcterms:W3CDTF">2014-03-21T06:15:55Z</dcterms:modified>
</cp:coreProperties>
</file>